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.xml" ContentType="application/vnd.openxmlformats-officedocument.drawingml.chart+xml"/>
  <Override PartName="/ppt/notesSlides/notesSlide28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271" r:id="rId4"/>
    <p:sldId id="291" r:id="rId5"/>
    <p:sldId id="290" r:id="rId6"/>
    <p:sldId id="310" r:id="rId7"/>
    <p:sldId id="308" r:id="rId8"/>
    <p:sldId id="268" r:id="rId9"/>
    <p:sldId id="270" r:id="rId10"/>
    <p:sldId id="295" r:id="rId11"/>
    <p:sldId id="260" r:id="rId12"/>
    <p:sldId id="305" r:id="rId13"/>
    <p:sldId id="266" r:id="rId14"/>
    <p:sldId id="278" r:id="rId15"/>
    <p:sldId id="299" r:id="rId16"/>
    <p:sldId id="300" r:id="rId17"/>
    <p:sldId id="301" r:id="rId18"/>
    <p:sldId id="302" r:id="rId19"/>
    <p:sldId id="311" r:id="rId20"/>
    <p:sldId id="306" r:id="rId21"/>
    <p:sldId id="313" r:id="rId22"/>
    <p:sldId id="312" r:id="rId23"/>
    <p:sldId id="309" r:id="rId24"/>
    <p:sldId id="307" r:id="rId25"/>
    <p:sldId id="272" r:id="rId26"/>
    <p:sldId id="282" r:id="rId27"/>
    <p:sldId id="314" r:id="rId28"/>
    <p:sldId id="297" r:id="rId29"/>
    <p:sldId id="29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C6DCF0"/>
    <a:srgbClr val="C3DAEF"/>
    <a:srgbClr val="00FFCC"/>
    <a:srgbClr val="9EC4E6"/>
    <a:srgbClr val="29679F"/>
    <a:srgbClr val="E4EEF8"/>
    <a:srgbClr val="CBCBCB"/>
    <a:srgbClr val="F9F9F9"/>
    <a:srgbClr val="D69A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29" autoAdjust="0"/>
    <p:restoredTop sz="91203" autoAdjust="0"/>
  </p:normalViewPr>
  <p:slideViewPr>
    <p:cSldViewPr snapToGrid="0">
      <p:cViewPr>
        <p:scale>
          <a:sx n="60" d="100"/>
          <a:sy n="60" d="100"/>
        </p:scale>
        <p:origin x="684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13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r>
              <a:rPr lang="en-US" b="1">
                <a:solidFill>
                  <a:schemeClr val="tx1"/>
                </a:solidFill>
              </a:rPr>
              <a:t>Annual mean streamflows 
for Ashley Creek near Kalispell, MT</a:t>
            </a:r>
          </a:p>
        </c:rich>
      </c:tx>
      <c:layout>
        <c:manualLayout>
          <c:xMode val="edge"/>
          <c:yMode val="edge"/>
          <c:x val="0.11352666015026375"/>
          <c:y val="6.0692606327584935E-2"/>
        </c:manualLayout>
      </c:layout>
      <c:overlay val="0"/>
      <c:spPr>
        <a:noFill/>
        <a:ln w="27049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7.1200850159404888E-2"/>
          <c:y val="3.9511179527194094E-2"/>
          <c:w val="0.91895132798240664"/>
          <c:h val="0.8461511272381838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Sheet1!$B$17</c:f>
              <c:strCache>
                <c:ptCount val="1"/>
                <c:pt idx="0">
                  <c:v>Annual mean streamflows in sq. ft/s</c:v>
                </c:pt>
              </c:strCache>
            </c:strRef>
          </c:tx>
          <c:spPr>
            <a:ln w="82550">
              <a:solidFill>
                <a:srgbClr val="00206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cat>
            <c:numRef>
              <c:f>Sheet1!$A$18:$A$34</c:f>
              <c:numCache>
                <c:formatCode>General</c:formatCode>
                <c:ptCount val="17"/>
                <c:pt idx="0">
                  <c:v>1932</c:v>
                </c:pt>
                <c:pt idx="1">
                  <c:v>1935</c:v>
                </c:pt>
                <c:pt idx="2">
                  <c:v>1936</c:v>
                </c:pt>
                <c:pt idx="3">
                  <c:v>1937</c:v>
                </c:pt>
                <c:pt idx="4">
                  <c:v>1938</c:v>
                </c:pt>
                <c:pt idx="5">
                  <c:v>1939</c:v>
                </c:pt>
                <c:pt idx="6">
                  <c:v>1940</c:v>
                </c:pt>
                <c:pt idx="7">
                  <c:v>1941</c:v>
                </c:pt>
                <c:pt idx="8">
                  <c:v>1942</c:v>
                </c:pt>
                <c:pt idx="9">
                  <c:v>1943</c:v>
                </c:pt>
                <c:pt idx="10">
                  <c:v>1944</c:v>
                </c:pt>
                <c:pt idx="11">
                  <c:v>1945</c:v>
                </c:pt>
                <c:pt idx="12">
                  <c:v>1946</c:v>
                </c:pt>
                <c:pt idx="13">
                  <c:v>1947</c:v>
                </c:pt>
                <c:pt idx="14">
                  <c:v>1948</c:v>
                </c:pt>
                <c:pt idx="15">
                  <c:v>1949</c:v>
                </c:pt>
                <c:pt idx="16">
                  <c:v>1973</c:v>
                </c:pt>
              </c:numCache>
            </c:numRef>
          </c:cat>
          <c:val>
            <c:numRef>
              <c:f>Sheet1!$B$18:$B$34</c:f>
              <c:numCache>
                <c:formatCode>General</c:formatCode>
                <c:ptCount val="17"/>
                <c:pt idx="0">
                  <c:v>18.8</c:v>
                </c:pt>
                <c:pt idx="1">
                  <c:v>33.4</c:v>
                </c:pt>
                <c:pt idx="2">
                  <c:v>22.2</c:v>
                </c:pt>
                <c:pt idx="3">
                  <c:v>13.7</c:v>
                </c:pt>
                <c:pt idx="4">
                  <c:v>15.4</c:v>
                </c:pt>
                <c:pt idx="5">
                  <c:v>10.9</c:v>
                </c:pt>
                <c:pt idx="6">
                  <c:v>4.72</c:v>
                </c:pt>
                <c:pt idx="7">
                  <c:v>1.56</c:v>
                </c:pt>
                <c:pt idx="8">
                  <c:v>17.899999999999999</c:v>
                </c:pt>
                <c:pt idx="9">
                  <c:v>59.9</c:v>
                </c:pt>
                <c:pt idx="10">
                  <c:v>14.3</c:v>
                </c:pt>
                <c:pt idx="11">
                  <c:v>12</c:v>
                </c:pt>
                <c:pt idx="12">
                  <c:v>15.7</c:v>
                </c:pt>
                <c:pt idx="13">
                  <c:v>69.400000000000006</c:v>
                </c:pt>
                <c:pt idx="14">
                  <c:v>109</c:v>
                </c:pt>
                <c:pt idx="15">
                  <c:v>42.4</c:v>
                </c:pt>
                <c:pt idx="16">
                  <c:v>17.899999999999999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3035152"/>
        <c:axId val="563042992"/>
      </c:lineChart>
      <c:catAx>
        <c:axId val="563035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381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278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6304299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63042992"/>
        <c:scaling>
          <c:orientation val="minMax"/>
        </c:scaling>
        <c:delete val="0"/>
        <c:axPos val="l"/>
        <c:majorGridlines>
          <c:spPr>
            <a:ln w="3381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73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>
                    <a:solidFill>
                      <a:schemeClr val="tx1"/>
                    </a:solidFill>
                  </a:rPr>
                  <a:t>Streamflows in sq. ft/second</a:t>
                </a:r>
              </a:p>
            </c:rich>
          </c:tx>
          <c:layout>
            <c:manualLayout>
              <c:xMode val="edge"/>
              <c:yMode val="edge"/>
              <c:x val="0"/>
              <c:y val="0.26860254083484575"/>
            </c:manualLayout>
          </c:layout>
          <c:overlay val="0"/>
          <c:spPr>
            <a:noFill/>
            <a:ln w="27049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38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6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63035152"/>
        <c:crosses val="autoZero"/>
        <c:crossBetween val="between"/>
      </c:valAx>
      <c:spPr>
        <a:noFill/>
        <a:ln w="13524">
          <a:noFill/>
          <a:prstDash val="solid"/>
        </a:ln>
      </c:spPr>
    </c:plotArea>
    <c:plotVisOnly val="1"/>
    <c:dispBlanksAs val="gap"/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19000">
          <a:schemeClr val="accent1">
            <a:lumMod val="45000"/>
            <a:lumOff val="55000"/>
          </a:schemeClr>
        </a:gs>
        <a:gs pos="38062">
          <a:srgbClr val="B5D2EC"/>
        </a:gs>
        <a:gs pos="28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  <a:alpha val="0"/>
          </a:schemeClr>
        </a:gs>
      </a:gsLst>
      <a:lin ang="5400000" scaled="1"/>
    </a:gradFill>
    <a:ln>
      <a:noFill/>
    </a:ln>
  </c:spPr>
  <c:txPr>
    <a:bodyPr/>
    <a:lstStyle/>
    <a:p>
      <a:pPr>
        <a:defRPr sz="958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54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Monthly Streamflows for Ashley Creek near Kila, MT</a:t>
            </a:r>
          </a:p>
        </c:rich>
      </c:tx>
      <c:layout>
        <c:manualLayout>
          <c:xMode val="edge"/>
          <c:yMode val="edge"/>
          <c:x val="0.13553113553113552"/>
          <c:y val="7.6481835564053535E-3"/>
        </c:manualLayout>
      </c:layout>
      <c:overlay val="0"/>
      <c:spPr>
        <a:noFill/>
        <a:ln w="29811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8.9133089133089136E-2"/>
          <c:y val="0.1586998087954111"/>
          <c:w val="0.76800976800976806"/>
          <c:h val="0.71510516252390055"/>
        </c:manualLayout>
      </c:layout>
      <c:lineChart>
        <c:grouping val="standard"/>
        <c:varyColors val="0"/>
        <c:ser>
          <c:idx val="0"/>
          <c:order val="0"/>
          <c:tx>
            <c:strRef>
              <c:f>Sheet1!$A$7</c:f>
              <c:strCache>
                <c:ptCount val="1"/>
                <c:pt idx="0">
                  <c:v>1935</c:v>
                </c:pt>
              </c:strCache>
            </c:strRef>
          </c:tx>
          <c:spPr>
            <a:ln w="14906">
              <a:solidFill>
                <a:srgbClr val="3366FF"/>
              </a:solidFill>
              <a:prstDash val="solid"/>
            </a:ln>
          </c:spPr>
          <c:marker>
            <c:symbol val="diamond"/>
            <c:size val="7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cat>
            <c:strRef>
              <c:f>Sheet1!$B$6:$M$6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Sheet1!$B$7:$M$7</c:f>
              <c:numCache>
                <c:formatCode>General</c:formatCode>
                <c:ptCount val="12"/>
                <c:pt idx="0">
                  <c:v>21.2</c:v>
                </c:pt>
                <c:pt idx="1">
                  <c:v>19.600000000000001</c:v>
                </c:pt>
                <c:pt idx="2">
                  <c:v>23</c:v>
                </c:pt>
                <c:pt idx="3">
                  <c:v>58</c:v>
                </c:pt>
                <c:pt idx="4">
                  <c:v>130</c:v>
                </c:pt>
                <c:pt idx="5">
                  <c:v>58.1</c:v>
                </c:pt>
                <c:pt idx="6">
                  <c:v>36.9</c:v>
                </c:pt>
                <c:pt idx="7">
                  <c:v>14.8</c:v>
                </c:pt>
                <c:pt idx="8">
                  <c:v>15</c:v>
                </c:pt>
                <c:pt idx="9">
                  <c:v>10.1</c:v>
                </c:pt>
                <c:pt idx="10">
                  <c:v>6.95</c:v>
                </c:pt>
                <c:pt idx="11">
                  <c:v>5.98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Sheet1!$A$8</c:f>
              <c:strCache>
                <c:ptCount val="1"/>
                <c:pt idx="0">
                  <c:v>1945</c:v>
                </c:pt>
              </c:strCache>
            </c:strRef>
          </c:tx>
          <c:spPr>
            <a:ln w="14906">
              <a:solidFill>
                <a:srgbClr val="FF00FF"/>
              </a:solidFill>
              <a:prstDash val="solid"/>
            </a:ln>
          </c:spPr>
          <c:marker>
            <c:symbol val="square"/>
            <c:size val="7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cat>
            <c:strRef>
              <c:f>Sheet1!$B$6:$M$6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Sheet1!$B$8:$M$8</c:f>
              <c:numCache>
                <c:formatCode>General</c:formatCode>
                <c:ptCount val="12"/>
                <c:pt idx="0">
                  <c:v>2.72</c:v>
                </c:pt>
                <c:pt idx="1">
                  <c:v>3.76</c:v>
                </c:pt>
                <c:pt idx="2">
                  <c:v>9.33</c:v>
                </c:pt>
                <c:pt idx="3">
                  <c:v>16.5</c:v>
                </c:pt>
                <c:pt idx="4">
                  <c:v>43.7</c:v>
                </c:pt>
                <c:pt idx="5">
                  <c:v>29.7</c:v>
                </c:pt>
                <c:pt idx="6">
                  <c:v>15.8</c:v>
                </c:pt>
                <c:pt idx="7">
                  <c:v>6.77</c:v>
                </c:pt>
                <c:pt idx="8">
                  <c:v>2.67</c:v>
                </c:pt>
                <c:pt idx="9">
                  <c:v>4.45</c:v>
                </c:pt>
                <c:pt idx="10">
                  <c:v>5.6</c:v>
                </c:pt>
                <c:pt idx="11">
                  <c:v>2.91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Sheet1!$A$9</c:f>
              <c:strCache>
                <c:ptCount val="1"/>
                <c:pt idx="0">
                  <c:v>1946</c:v>
                </c:pt>
              </c:strCache>
            </c:strRef>
          </c:tx>
          <c:spPr>
            <a:ln w="14906">
              <a:solidFill>
                <a:srgbClr val="FFFF00"/>
              </a:solidFill>
              <a:prstDash val="solid"/>
            </a:ln>
          </c:spPr>
          <c:marker>
            <c:symbol val="triangle"/>
            <c:size val="7"/>
            <c:spPr>
              <a:solidFill>
                <a:srgbClr val="FFFF00"/>
              </a:solidFill>
              <a:ln>
                <a:solidFill>
                  <a:srgbClr val="FFFF00"/>
                </a:solidFill>
                <a:prstDash val="solid"/>
              </a:ln>
            </c:spPr>
          </c:marker>
          <c:cat>
            <c:strRef>
              <c:f>Sheet1!$B$6:$M$6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Sheet1!$B$9:$M$9</c:f>
              <c:numCache>
                <c:formatCode>General</c:formatCode>
                <c:ptCount val="12"/>
                <c:pt idx="0">
                  <c:v>3.01</c:v>
                </c:pt>
                <c:pt idx="1">
                  <c:v>2.09</c:v>
                </c:pt>
                <c:pt idx="2">
                  <c:v>16.3</c:v>
                </c:pt>
                <c:pt idx="3">
                  <c:v>36.4</c:v>
                </c:pt>
                <c:pt idx="4">
                  <c:v>50.1</c:v>
                </c:pt>
                <c:pt idx="5">
                  <c:v>33.4</c:v>
                </c:pt>
                <c:pt idx="6">
                  <c:v>25.2</c:v>
                </c:pt>
                <c:pt idx="7">
                  <c:v>3.43</c:v>
                </c:pt>
                <c:pt idx="8">
                  <c:v>3</c:v>
                </c:pt>
                <c:pt idx="9">
                  <c:v>4.59</c:v>
                </c:pt>
                <c:pt idx="10">
                  <c:v>4.05</c:v>
                </c:pt>
                <c:pt idx="11">
                  <c:v>6.19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Sheet1!$A$10</c:f>
              <c:strCache>
                <c:ptCount val="1"/>
                <c:pt idx="0">
                  <c:v>1948</c:v>
                </c:pt>
              </c:strCache>
            </c:strRef>
          </c:tx>
          <c:spPr>
            <a:ln w="14906" cap="rnd">
              <a:solidFill>
                <a:srgbClr val="FF9900"/>
              </a:solidFill>
              <a:prstDash val="solid"/>
              <a:round/>
            </a:ln>
          </c:spPr>
          <c:marker>
            <c:symbol val="circle"/>
            <c:size val="7"/>
            <c:spPr>
              <a:noFill/>
              <a:ln>
                <a:solidFill>
                  <a:srgbClr val="00FFFF"/>
                </a:solidFill>
                <a:prstDash val="solid"/>
              </a:ln>
            </c:spPr>
          </c:marker>
          <c:cat>
            <c:strRef>
              <c:f>Sheet1!$B$6:$M$6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Sheet1!$B$10:$M$10</c:f>
              <c:numCache>
                <c:formatCode>General</c:formatCode>
                <c:ptCount val="12"/>
                <c:pt idx="0">
                  <c:v>14.1</c:v>
                </c:pt>
                <c:pt idx="1">
                  <c:v>14.1</c:v>
                </c:pt>
                <c:pt idx="2">
                  <c:v>26.3</c:v>
                </c:pt>
                <c:pt idx="3">
                  <c:v>160</c:v>
                </c:pt>
                <c:pt idx="4">
                  <c:v>484</c:v>
                </c:pt>
                <c:pt idx="5">
                  <c:v>368</c:v>
                </c:pt>
                <c:pt idx="6">
                  <c:v>115</c:v>
                </c:pt>
                <c:pt idx="7">
                  <c:v>52.4</c:v>
                </c:pt>
                <c:pt idx="8">
                  <c:v>16.7</c:v>
                </c:pt>
                <c:pt idx="9">
                  <c:v>12.8</c:v>
                </c:pt>
                <c:pt idx="10">
                  <c:v>17.600000000000001</c:v>
                </c:pt>
                <c:pt idx="11">
                  <c:v>19.100000000000001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Sheet1!$A$11</c:f>
              <c:strCache>
                <c:ptCount val="1"/>
                <c:pt idx="0">
                  <c:v>1949</c:v>
                </c:pt>
              </c:strCache>
            </c:strRef>
          </c:tx>
          <c:spPr>
            <a:ln w="14906">
              <a:solidFill>
                <a:srgbClr val="800080"/>
              </a:solidFill>
              <a:prstDash val="solid"/>
            </a:ln>
          </c:spPr>
          <c:marker>
            <c:symbol val="star"/>
            <c:size val="7"/>
            <c:spPr>
              <a:noFill/>
              <a:ln>
                <a:solidFill>
                  <a:srgbClr val="800080"/>
                </a:solidFill>
                <a:prstDash val="solid"/>
              </a:ln>
            </c:spPr>
          </c:marker>
          <c:cat>
            <c:strRef>
              <c:f>Sheet1!$B$6:$M$6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Sheet1!$B$11:$M$11</c:f>
              <c:numCache>
                <c:formatCode>General</c:formatCode>
                <c:ptCount val="12"/>
                <c:pt idx="0">
                  <c:v>11.3</c:v>
                </c:pt>
                <c:pt idx="1">
                  <c:v>11.8</c:v>
                </c:pt>
                <c:pt idx="2">
                  <c:v>28.1</c:v>
                </c:pt>
                <c:pt idx="3">
                  <c:v>141</c:v>
                </c:pt>
                <c:pt idx="4">
                  <c:v>176</c:v>
                </c:pt>
                <c:pt idx="5">
                  <c:v>74.3</c:v>
                </c:pt>
                <c:pt idx="6">
                  <c:v>37.700000000000003</c:v>
                </c:pt>
                <c:pt idx="7">
                  <c:v>7.55</c:v>
                </c:pt>
                <c:pt idx="8">
                  <c:v>2.37</c:v>
                </c:pt>
                <c:pt idx="9">
                  <c:v>2.96</c:v>
                </c:pt>
                <c:pt idx="10">
                  <c:v>8.23</c:v>
                </c:pt>
                <c:pt idx="11">
                  <c:v>4.9800000000000004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Sheet1!$A$12</c:f>
              <c:strCache>
                <c:ptCount val="1"/>
                <c:pt idx="0">
                  <c:v>1973</c:v>
                </c:pt>
              </c:strCache>
            </c:strRef>
          </c:tx>
          <c:spPr>
            <a:ln w="14906">
              <a:solidFill>
                <a:srgbClr val="800000"/>
              </a:solidFill>
              <a:prstDash val="solid"/>
            </a:ln>
          </c:spPr>
          <c:marker>
            <c:symbol val="circle"/>
            <c:size val="7"/>
            <c:spPr>
              <a:solidFill>
                <a:srgbClr val="800000"/>
              </a:solidFill>
              <a:ln>
                <a:solidFill>
                  <a:srgbClr val="800000"/>
                </a:solidFill>
                <a:prstDash val="solid"/>
              </a:ln>
            </c:spPr>
          </c:marker>
          <c:cat>
            <c:strRef>
              <c:f>Sheet1!$B$6:$M$6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Sheet1!$B$12:$M$12</c:f>
              <c:numCache>
                <c:formatCode>General</c:formatCode>
                <c:ptCount val="12"/>
                <c:pt idx="0">
                  <c:v>17</c:v>
                </c:pt>
                <c:pt idx="1">
                  <c:v>18.100000000000001</c:v>
                </c:pt>
                <c:pt idx="2">
                  <c:v>26</c:v>
                </c:pt>
                <c:pt idx="3">
                  <c:v>24.8</c:v>
                </c:pt>
                <c:pt idx="4">
                  <c:v>32.299999999999997</c:v>
                </c:pt>
                <c:pt idx="5">
                  <c:v>29.4</c:v>
                </c:pt>
                <c:pt idx="6">
                  <c:v>22.5</c:v>
                </c:pt>
                <c:pt idx="7">
                  <c:v>15.7</c:v>
                </c:pt>
                <c:pt idx="8">
                  <c:v>5.12</c:v>
                </c:pt>
                <c:pt idx="9">
                  <c:v>5.95</c:v>
                </c:pt>
                <c:pt idx="10">
                  <c:v>9.18</c:v>
                </c:pt>
                <c:pt idx="11">
                  <c:v>9.09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Sheet1!$A$13</c:f>
              <c:strCache>
                <c:ptCount val="1"/>
                <c:pt idx="0">
                  <c:v>Mean</c:v>
                </c:pt>
              </c:strCache>
            </c:strRef>
          </c:tx>
          <c:spPr>
            <a:ln w="44717">
              <a:solidFill>
                <a:srgbClr val="FF0000"/>
              </a:solidFill>
              <a:prstDash val="solid"/>
            </a:ln>
          </c:spPr>
          <c:marker>
            <c:symbol val="x"/>
            <c:size val="10"/>
            <c:spPr>
              <a:noFill/>
              <a:ln>
                <a:solidFill>
                  <a:srgbClr val="008080"/>
                </a:solidFill>
                <a:prstDash val="solid"/>
              </a:ln>
            </c:spPr>
          </c:marker>
          <c:dPt>
            <c:idx val="5"/>
            <c:marker>
              <c:spPr>
                <a:noFill/>
                <a:ln>
                  <a:solidFill>
                    <a:srgbClr val="FF0000"/>
                  </a:solidFill>
                  <a:prstDash val="solid"/>
                </a:ln>
              </c:spPr>
            </c:marker>
            <c:bubble3D val="0"/>
          </c:dPt>
          <c:cat>
            <c:strRef>
              <c:f>Sheet1!$B$6:$M$6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Sheet1!$B$13:$M$13</c:f>
              <c:numCache>
                <c:formatCode>General</c:formatCode>
                <c:ptCount val="12"/>
                <c:pt idx="0">
                  <c:v>6.77</c:v>
                </c:pt>
                <c:pt idx="1">
                  <c:v>6.73</c:v>
                </c:pt>
                <c:pt idx="2">
                  <c:v>17.100000000000001</c:v>
                </c:pt>
                <c:pt idx="3">
                  <c:v>66.5</c:v>
                </c:pt>
                <c:pt idx="4">
                  <c:v>109</c:v>
                </c:pt>
                <c:pt idx="5">
                  <c:v>77.8</c:v>
                </c:pt>
                <c:pt idx="6">
                  <c:v>36.200000000000003</c:v>
                </c:pt>
                <c:pt idx="7">
                  <c:v>13.7</c:v>
                </c:pt>
                <c:pt idx="8">
                  <c:v>7.22</c:v>
                </c:pt>
                <c:pt idx="9">
                  <c:v>6.26</c:v>
                </c:pt>
                <c:pt idx="10">
                  <c:v>7.26</c:v>
                </c:pt>
                <c:pt idx="11">
                  <c:v>5.59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3039464"/>
        <c:axId val="563039072"/>
      </c:lineChart>
      <c:catAx>
        <c:axId val="563039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72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32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6303907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63039072"/>
        <c:scaling>
          <c:orientation val="minMax"/>
        </c:scaling>
        <c:delete val="0"/>
        <c:axPos val="l"/>
        <c:majorGridlines>
          <c:spPr>
            <a:ln w="3726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643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Streamflows in sq. feet per second</a:t>
                </a:r>
              </a:p>
            </c:rich>
          </c:tx>
          <c:layout>
            <c:manualLayout>
              <c:xMode val="edge"/>
              <c:yMode val="edge"/>
              <c:x val="0"/>
              <c:y val="0.2045889101338432"/>
            </c:manualLayout>
          </c:layout>
          <c:overlay val="0"/>
          <c:spPr>
            <a:noFill/>
            <a:ln w="29811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72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32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63039464"/>
        <c:crosses val="autoZero"/>
        <c:crossBetween val="between"/>
      </c:valAx>
      <c:spPr>
        <a:noFill/>
        <a:ln w="14906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6918835180240517"/>
          <c:y val="0.17261156989522652"/>
          <c:w val="0.12698412698412698"/>
          <c:h val="0.68833652007648183"/>
        </c:manualLayout>
      </c:layout>
      <c:overlay val="0"/>
      <c:spPr>
        <a:solidFill>
          <a:srgbClr val="FFFFFF"/>
        </a:solidFill>
        <a:ln w="3726">
          <a:solidFill>
            <a:srgbClr val="000000"/>
          </a:solidFill>
          <a:prstDash val="solid"/>
        </a:ln>
      </c:spPr>
      <c:txPr>
        <a:bodyPr/>
        <a:lstStyle/>
        <a:p>
          <a:pPr>
            <a:defRPr sz="1942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726">
      <a:solidFill>
        <a:srgbClr val="000000"/>
      </a:solidFill>
      <a:prstDash val="solid"/>
    </a:ln>
  </c:spPr>
  <c:txPr>
    <a:bodyPr/>
    <a:lstStyle/>
    <a:p>
      <a:pPr>
        <a:defRPr sz="2113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0E598C-410A-4DD5-B00B-712DB8E6A0CF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618DD-08EA-4C5C-A49E-4597A5E0A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58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618DD-08EA-4C5C-A49E-4597A5E0A47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15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618DD-08EA-4C5C-A49E-4597A5E0A4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658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618DD-08EA-4C5C-A49E-4597A5E0A47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190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Nutrients increase algal growth and lower dissolved oxygen – creates toxic conditions to humans, livestock, aquatic life, wildlife.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618DD-08EA-4C5C-A49E-4597A5E0A4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5513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618DD-08EA-4C5C-A49E-4597A5E0A47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5041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baseline="0" dirty="0" smtClean="0">
                <a:latin typeface="Calibri" panose="020F0502020204030204" pitchFamily="34" charset="0"/>
              </a:rPr>
              <a:t>Potential sources:</a:t>
            </a:r>
            <a:r>
              <a:rPr lang="en-US" sz="1200" b="1" i="0" u="none" strike="noStrike" dirty="0" smtClean="0">
                <a:latin typeface="Calibri" panose="020F0502020204030204" pitchFamily="34" charset="0"/>
              </a:rPr>
              <a:t> </a:t>
            </a:r>
            <a:r>
              <a:rPr lang="en-US" sz="1200" b="0" i="0" u="none" strike="noStrike" dirty="0" smtClean="0">
                <a:latin typeface="Calibri" panose="020F0502020204030204" pitchFamily="34" charset="0"/>
              </a:rPr>
              <a:t>septic systems, stormwater runoff, agricultural fertilizers, unpaved roads, wind, rain </a:t>
            </a:r>
          </a:p>
          <a:p>
            <a:r>
              <a:rPr lang="en-US" sz="1200" b="0" i="0" u="none" strike="noStrike" dirty="0" smtClean="0">
                <a:latin typeface="Calibri" panose="020F0502020204030204" pitchFamily="34" charset="0"/>
              </a:rPr>
              <a:t>(found not to contribute: forest fires, timber harvest)</a:t>
            </a:r>
            <a:endParaRPr lang="en-US" sz="1200" b="0" i="0" u="none" strike="noStrike" baseline="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i="0" u="none" strike="noStrike" baseline="0" dirty="0" smtClean="0">
                <a:latin typeface="Calibri" panose="020F0502020204030204" pitchFamily="34" charset="0"/>
              </a:rPr>
              <a:t>3,353 septic systems</a:t>
            </a:r>
            <a:r>
              <a:rPr lang="en-US" sz="1200" b="0" i="0" u="none" strike="noStrike" dirty="0" smtClean="0">
                <a:latin typeface="Calibri" panose="020F0502020204030204" pitchFamily="34" charset="0"/>
              </a:rPr>
              <a:t> - </a:t>
            </a:r>
            <a:r>
              <a:rPr lang="en-US" sz="1200" b="0" i="0" u="none" strike="noStrike" baseline="0" dirty="0" smtClean="0">
                <a:latin typeface="Calibri" panose="020F0502020204030204" pitchFamily="34" charset="0"/>
              </a:rPr>
              <a:t>182 are within 100 feet from Ashley &amp; Spring creeks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409 miles of unpaved roads - 92 of those miles are within 330 feet of perennial streams.</a:t>
            </a:r>
            <a:endParaRPr lang="en-US" sz="1200" b="0" i="0" u="none" strike="noStrike" baseline="0" dirty="0" smtClean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618DD-08EA-4C5C-A49E-4597A5E0A47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33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618DD-08EA-4C5C-A49E-4597A5E0A47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9091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618DD-08EA-4C5C-A49E-4597A5E0A47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942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618DD-08EA-4C5C-A49E-4597A5E0A47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275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618DD-08EA-4C5C-A49E-4597A5E0A47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986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618DD-08EA-4C5C-A49E-4597A5E0A47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387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SIGN and ASK</a:t>
            </a:r>
            <a:r>
              <a:rPr lang="en-US" baseline="0" dirty="0" smtClean="0"/>
              <a:t> </a:t>
            </a:r>
            <a:r>
              <a:rPr lang="en-US" dirty="0" smtClean="0"/>
              <a:t>people to add a pin on the map showing where their property</a:t>
            </a:r>
            <a:r>
              <a:rPr lang="en-US" baseline="0" dirty="0" smtClean="0"/>
              <a:t> is near Ashley Creek.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min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go around introductions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 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 we are. Why we are here – brief intro.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 min - Landowners stories: Dick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Siderius, ask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others to share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618DD-08EA-4C5C-A49E-4597A5E0A4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596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618DD-08EA-4C5C-A49E-4597A5E0A47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5033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618DD-08EA-4C5C-A49E-4597A5E0A47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034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MORE BMPs in WRP…..Maintain erosion control features including cleaning dips and cross drains, repairing ditches, marking culvert inlets, and clearing debris from culverts.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200" dirty="0" smtClean="0"/>
              <a:t>Build in upland areas.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smtClean="0"/>
              <a:t>Fit road to topography and avoid long, step road grades and narrow canyons.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smtClean="0"/>
              <a:t>Design roads to minimize disruption of natural drainage patterns.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smtClean="0"/>
              <a:t>Abandoned roads should provide adequate drainage without further maintenance. Actions may include: reseeding and/or scarification, re‐contouring, and installing water bars or drain dips.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618DD-08EA-4C5C-A49E-4597A5E0A47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09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 how concerns/solutions brought up by landowners fit into the larger picture, or are missing from studies. </a:t>
            </a:r>
          </a:p>
          <a:p>
            <a:pPr lvl="2"/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Brainstorm solutions and next steps.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for landowners to talk to program representatives;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 for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assistance or site visit. </a:t>
            </a:r>
          </a:p>
          <a:p>
            <a:pPr lvl="2"/>
            <a:endParaRPr lang="en-US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Landowners: recommend neighbors, other landowners to contact. NEW CONTACTS SHEET.</a:t>
            </a:r>
            <a:endParaRPr lang="en-US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Partners: collect more input from others if needed; assess problem and get back to participants; arrange for site visits to assess potential projects or assist with for project planning and implementation. Emphasize LONG TERM.</a:t>
            </a:r>
            <a:endParaRPr lang="en-US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618DD-08EA-4C5C-A49E-4597A5E0A47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653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618DD-08EA-4C5C-A49E-4597A5E0A47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978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Review map and pins. Discuss problems and projects proposed and next steps.</a:t>
            </a:r>
          </a:p>
          <a:p>
            <a:r>
              <a:rPr lang="en-US" dirty="0" smtClean="0"/>
              <a:t>Someone take notes…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618DD-08EA-4C5C-A49E-4597A5E0A47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517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618DD-08EA-4C5C-A49E-4597A5E0A47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200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6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Living by Water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Workshop 1</a:t>
            </a:r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78AC77-6820-4FF8-B827-53EB46CB3A19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altLang="en-US" i="1"/>
              <a:t>Instructor:  Use this slide to highlight risks associated with floods and property damage, health and safety risks, aggravation, damage to streams that occurs during floods, cost of flood management, etc.  </a:t>
            </a:r>
          </a:p>
        </p:txBody>
      </p:sp>
    </p:spTree>
    <p:extLst>
      <p:ext uri="{BB962C8B-B14F-4D97-AF65-F5344CB8AC3E}">
        <p14:creationId xmlns:p14="http://schemas.microsoft.com/office/powerpoint/2010/main" val="15589405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6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Living by Water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Workshop 1</a:t>
            </a:r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341A5C-5915-4F48-B97D-B59A04E765DC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7925" y="695325"/>
            <a:ext cx="4641850" cy="3481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3450" y="4410075"/>
            <a:ext cx="5130800" cy="41767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i="1"/>
              <a:t>Monthly mean streamflows for Ashley Creek near Kalispell, MT</a:t>
            </a:r>
          </a:p>
        </p:txBody>
      </p:sp>
    </p:spTree>
    <p:extLst>
      <p:ext uri="{BB962C8B-B14F-4D97-AF65-F5344CB8AC3E}">
        <p14:creationId xmlns:p14="http://schemas.microsoft.com/office/powerpoint/2010/main" val="3266950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Area- </a:t>
            </a:r>
            <a:r>
              <a:rPr lang="en-US" dirty="0" smtClean="0"/>
              <a:t>two-fifths as big as Anaconda or one-fifteenth as big as Glacier Bay National Park. (Flathead Lake is 191.5 </a:t>
            </a:r>
            <a:r>
              <a:rPr lang="en-US" dirty="0" err="1" smtClean="0"/>
              <a:t>sq</a:t>
            </a:r>
            <a:r>
              <a:rPr lang="en-US" dirty="0" smtClean="0"/>
              <a:t> miles).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Soils –</a:t>
            </a:r>
            <a:r>
              <a:rPr lang="en-US" baseline="0" dirty="0" smtClean="0"/>
              <a:t> 66% of area has highly erodible soils, and 77% has moderate to high erosion potential, </a:t>
            </a:r>
            <a:endParaRPr lang="en-US" dirty="0" smtClean="0"/>
          </a:p>
          <a:p>
            <a:pPr marL="288925" lvl="1"/>
            <a:r>
              <a:rPr lang="en-US" sz="1200" dirty="0" smtClean="0"/>
              <a:t>49.8% </a:t>
            </a:r>
            <a:r>
              <a:rPr lang="en-US" sz="1200" dirty="0" err="1" smtClean="0"/>
              <a:t>Alfisols</a:t>
            </a:r>
            <a:r>
              <a:rPr lang="en-US" sz="1200" dirty="0" smtClean="0"/>
              <a:t> (productive soils that can be susceptible to erosion if their surface litter is removed)</a:t>
            </a:r>
          </a:p>
          <a:p>
            <a:pPr marL="288925" lvl="1"/>
            <a:r>
              <a:rPr lang="en-US" sz="1200" dirty="0" smtClean="0"/>
              <a:t>32% </a:t>
            </a:r>
            <a:r>
              <a:rPr lang="en-US" sz="1200" dirty="0" err="1" smtClean="0"/>
              <a:t>Inceptisols</a:t>
            </a:r>
            <a:r>
              <a:rPr lang="en-US" sz="1200" dirty="0" smtClean="0"/>
              <a:t> 	</a:t>
            </a:r>
          </a:p>
          <a:p>
            <a:pPr marL="288925" lvl="1"/>
            <a:r>
              <a:rPr lang="en-US" sz="1200" dirty="0" smtClean="0"/>
              <a:t>11% </a:t>
            </a:r>
            <a:r>
              <a:rPr lang="en-US" sz="1200" dirty="0" err="1" smtClean="0"/>
              <a:t>Mollisols</a:t>
            </a:r>
            <a:r>
              <a:rPr lang="en-US" sz="1200" dirty="0" smtClean="0"/>
              <a:t> (agriculturally productive soils)	</a:t>
            </a:r>
          </a:p>
          <a:p>
            <a:endParaRPr lang="en-US" dirty="0" smtClean="0"/>
          </a:p>
          <a:p>
            <a:r>
              <a:rPr lang="en-US" dirty="0" smtClean="0"/>
              <a:t>Geology:</a:t>
            </a:r>
          </a:p>
          <a:p>
            <a:pPr marL="288925"/>
            <a:r>
              <a:rPr lang="en-US" dirty="0" smtClean="0"/>
              <a:t>74% Belt Series rocks</a:t>
            </a:r>
          </a:p>
          <a:p>
            <a:pPr marL="288925" lvl="1"/>
            <a:r>
              <a:rPr lang="en-US" dirty="0" smtClean="0"/>
              <a:t>12% Alluvium</a:t>
            </a:r>
          </a:p>
          <a:p>
            <a:pPr marL="288925" lvl="1"/>
            <a:r>
              <a:rPr lang="en-US" dirty="0" smtClean="0"/>
              <a:t>10% glacial</a:t>
            </a:r>
          </a:p>
          <a:p>
            <a:pPr marL="288925" lvl="1"/>
            <a:r>
              <a:rPr lang="en-US" dirty="0" smtClean="0"/>
              <a:t>3% glacial lake deposits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618DD-08EA-4C5C-A49E-4597A5E0A4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00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leave in this often picture perfect place. And this or something else is what we want to see.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618DD-08EA-4C5C-A49E-4597A5E0A4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43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But often, this is what we see instead</a:t>
            </a:r>
            <a:r>
              <a:rPr lang="en-US" dirty="0" smtClean="0"/>
              <a:t>. </a:t>
            </a:r>
            <a:r>
              <a:rPr lang="en-US" sz="1200" dirty="0" smtClean="0">
                <a:solidFill>
                  <a:srgbClr val="000000"/>
                </a:solidFill>
                <a:latin typeface="Calibri "/>
              </a:rPr>
              <a:t>Ashley Creek is listed by MT Department of Environmental Quality (DEQ) as </a:t>
            </a:r>
            <a:r>
              <a:rPr lang="en-US" sz="1200" b="1" dirty="0" smtClean="0">
                <a:solidFill>
                  <a:srgbClr val="000000"/>
                </a:solidFill>
                <a:latin typeface="Calibri "/>
              </a:rPr>
              <a:t>impaired for</a:t>
            </a:r>
            <a:r>
              <a:rPr lang="en-US" sz="1200" dirty="0" smtClean="0">
                <a:solidFill>
                  <a:srgbClr val="000000"/>
                </a:solidFill>
                <a:latin typeface="Calibri "/>
              </a:rPr>
              <a:t> aquatic life, cold water fishery, and recreation</a:t>
            </a:r>
            <a:r>
              <a:rPr lang="en-US" sz="1200" b="1" dirty="0" smtClean="0">
                <a:solidFill>
                  <a:srgbClr val="000000"/>
                </a:solidFill>
                <a:latin typeface="Calibri "/>
              </a:rPr>
              <a:t> due to </a:t>
            </a:r>
            <a:r>
              <a:rPr lang="en-US" sz="1200" dirty="0" smtClean="0">
                <a:solidFill>
                  <a:srgbClr val="000000"/>
                </a:solidFill>
                <a:latin typeface="Calibri "/>
              </a:rPr>
              <a:t>water temperature, alteration in stream-side vegetation cover, nutrients, low flow alterations, excess algal growth, chlorophyll-a, and low dissolved oxygen. </a:t>
            </a:r>
            <a:endParaRPr lang="en-US" sz="1200" dirty="0" smtClean="0">
              <a:latin typeface="Calibri 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618DD-08EA-4C5C-A49E-4597A5E0A4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358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618DD-08EA-4C5C-A49E-4597A5E0A4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37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Landowners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concerns and interest. More in depth info. about problems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Landowners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share / write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concerns</a:t>
            </a:r>
            <a:endParaRPr lang="en-US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Interactive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mapping</a:t>
            </a:r>
            <a:endParaRPr lang="en-US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Landowners can write concern or desired actions on sticker paper and pin 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problems –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Presentation – overview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Tell landowners to think how their concerns/solutions fit into the larger picture. What might be missing from studies. Brainstorm solutions.</a:t>
            </a:r>
          </a:p>
          <a:p>
            <a:endParaRPr lang="en-US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618DD-08EA-4C5C-A49E-4597A5E0A4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601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 of Ashley Creek, but especially from Smith Lake down/east (so, Middle and Lower Ashley Creek segments) need to reduce summer water temperatures.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 of Ashley Creek need lower sediment loads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 of Ashley Creek and Spring Creek (a tributary of Ashley Creek) all need lower total nitrogen loads to meet water quality targets.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Middle and Lower Ashley Creek segments and Spring Creek all need lower total phosphorus loads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618DD-08EA-4C5C-A49E-4597A5E0A4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6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Erosion and deposition of sediment are naturally occurring components of stable stream. However….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 smtClean="0"/>
              <a:t>Excess sediment inputs into a creek can block sunlight, increase turbidity, and reduce rates of primary production.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 smtClean="0"/>
              <a:t>Fine sediment can settle into creek’s substrate (e.g., pebbles or cobbles) and interfere with fish and macroinvertebrate survival and reproduction.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 smtClean="0"/>
              <a:t>Excessive streambank erosion can result in channelization and exacerbate </a:t>
            </a:r>
            <a:r>
              <a:rPr lang="en-US" sz="1200" dirty="0" err="1" smtClean="0"/>
              <a:t>downcutting</a:t>
            </a:r>
            <a:r>
              <a:rPr lang="en-US" sz="120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618DD-08EA-4C5C-A49E-4597A5E0A4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272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F8C7B-BD6A-40AC-A431-DE160A67279C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204BD-673A-431C-881F-0E4CD7C6B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5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F8C7B-BD6A-40AC-A431-DE160A67279C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204BD-673A-431C-881F-0E4CD7C6B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71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F8C7B-BD6A-40AC-A431-DE160A67279C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204BD-673A-431C-881F-0E4CD7C6B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134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F8C7B-BD6A-40AC-A431-DE160A67279C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204BD-673A-431C-881F-0E4CD7C6B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849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F8C7B-BD6A-40AC-A431-DE160A67279C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204BD-673A-431C-881F-0E4CD7C6B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80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F8C7B-BD6A-40AC-A431-DE160A67279C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204BD-673A-431C-881F-0E4CD7C6B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623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F8C7B-BD6A-40AC-A431-DE160A67279C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204BD-673A-431C-881F-0E4CD7C6B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7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F8C7B-BD6A-40AC-A431-DE160A67279C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204BD-673A-431C-881F-0E4CD7C6B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647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F8C7B-BD6A-40AC-A431-DE160A67279C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204BD-673A-431C-881F-0E4CD7C6B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2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F8C7B-BD6A-40AC-A431-DE160A67279C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204BD-673A-431C-881F-0E4CD7C6B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387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F8C7B-BD6A-40AC-A431-DE160A67279C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204BD-673A-431C-881F-0E4CD7C6B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32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F8C7B-BD6A-40AC-A431-DE160A67279C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204BD-673A-431C-881F-0E4CD7C6B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10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microsoft.com/office/2007/relationships/hdphoto" Target="../media/hdphoto5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2963" y="373092"/>
            <a:ext cx="7772400" cy="920750"/>
          </a:xfrm>
        </p:spPr>
        <p:txBody>
          <a:bodyPr>
            <a:normAutofit/>
          </a:bodyPr>
          <a:lstStyle/>
          <a:p>
            <a:r>
              <a:rPr lang="en-US" sz="4800" dirty="0" smtClean="0">
                <a:latin typeface="Lucida Calligraphy" panose="03010101010101010101" pitchFamily="66" charset="0"/>
              </a:rPr>
              <a:t>Ashley Creek</a:t>
            </a:r>
            <a:endParaRPr lang="en-US" sz="4800" dirty="0">
              <a:latin typeface="Lucida Calligraphy" panose="03010101010101010101" pitchFamily="66" charset="0"/>
            </a:endParaRPr>
          </a:p>
        </p:txBody>
      </p:sp>
      <p:pic>
        <p:nvPicPr>
          <p:cNvPr id="1026" name="Picture 2" descr="fishingm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2288" y="1293842"/>
            <a:ext cx="6265863" cy="4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81225" y="6233421"/>
            <a:ext cx="188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ell MT" panose="02020503060305020303" pitchFamily="18" charset="0"/>
              </a:rPr>
              <a:t>December 4, 2018</a:t>
            </a:r>
            <a:endParaRPr lang="en-US" dirty="0">
              <a:latin typeface="Bell MT" panose="020205030603050203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6742" y="5360642"/>
            <a:ext cx="9154420" cy="813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9000"/>
              </a:lnSpc>
              <a:spcAft>
                <a:spcPts val="600"/>
              </a:spcAft>
            </a:pPr>
            <a:r>
              <a:rPr lang="en-US" b="1" kern="1400" dirty="0" smtClean="0">
                <a:solidFill>
                  <a:srgbClr val="000000"/>
                </a:solidFill>
                <a:latin typeface="Lucida Calligraphy" panose="03010101010101010101" pitchFamily="66" charset="0"/>
              </a:rPr>
              <a:t>Share </a:t>
            </a:r>
            <a:r>
              <a:rPr lang="en-US" b="1" kern="1400" dirty="0">
                <a:solidFill>
                  <a:srgbClr val="000000"/>
                </a:solidFill>
                <a:latin typeface="Lucida Calligraphy" panose="03010101010101010101" pitchFamily="66" charset="0"/>
              </a:rPr>
              <a:t>your concerns about water quality in Ashley Creek</a:t>
            </a:r>
            <a:endParaRPr lang="en-US" kern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19000"/>
              </a:lnSpc>
              <a:spcAft>
                <a:spcPts val="600"/>
              </a:spcAft>
            </a:pPr>
            <a:r>
              <a:rPr lang="en-US" b="1" kern="1400" dirty="0">
                <a:solidFill>
                  <a:srgbClr val="000000"/>
                </a:solidFill>
                <a:latin typeface="Lucida Calligraphy" panose="03010101010101010101" pitchFamily="66" charset="0"/>
              </a:rPr>
              <a:t>and discuss how we can work together to improve it</a:t>
            </a:r>
            <a:r>
              <a:rPr lang="en-US" b="1" kern="1400" dirty="0" smtClean="0">
                <a:solidFill>
                  <a:srgbClr val="000000"/>
                </a:solidFill>
                <a:latin typeface="Lucida Calligraphy" panose="03010101010101010101" pitchFamily="66" charset="0"/>
              </a:rPr>
              <a:t>.</a:t>
            </a:r>
            <a:endParaRPr lang="en-US" kern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16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5028299"/>
              </p:ext>
            </p:extLst>
          </p:nvPr>
        </p:nvGraphicFramePr>
        <p:xfrm>
          <a:off x="483079" y="810912"/>
          <a:ext cx="6504318" cy="510003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16464"/>
                <a:gridCol w="1417859"/>
                <a:gridCol w="1378616"/>
                <a:gridCol w="1291379"/>
              </a:tblGrid>
              <a:tr h="6940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tx1"/>
                          </a:solidFill>
                        </a:rPr>
                        <a:t>Sediment Sources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Upper  </a:t>
                      </a: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Ashley Cr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Middle Ashley Cr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Lower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Ashley Cr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</a:tr>
              <a:tr h="672205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Bank erosion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51%</a:t>
                      </a:r>
                      <a:endParaRPr lang="en-US" sz="20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54%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53%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CBCBCB"/>
                    </a:solidFill>
                  </a:tcPr>
                </a:tc>
              </a:tr>
              <a:tr h="672205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/>
                        <a:t>Agriculture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4%</a:t>
                      </a:r>
                      <a:endParaRPr lang="en-US" sz="20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9%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10%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F5F5F5"/>
                    </a:solidFill>
                  </a:tcPr>
                </a:tc>
              </a:tr>
              <a:tr h="672205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Unpaved roads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4%</a:t>
                      </a:r>
                      <a:endParaRPr lang="en-US" sz="20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2%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2%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F9F9F9"/>
                    </a:solidFill>
                  </a:tcPr>
                </a:tc>
              </a:tr>
              <a:tr h="672205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/>
                        <a:t>Urban</a:t>
                      </a:r>
                      <a:r>
                        <a:rPr lang="en-US" sz="2200" b="1" baseline="0" dirty="0" smtClean="0"/>
                        <a:t> areas</a:t>
                      </a:r>
                      <a:endParaRPr lang="en-US" sz="2200" b="1" dirty="0" smtClean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1%</a:t>
                      </a:r>
                      <a:endParaRPr lang="en-US" sz="20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7%</a:t>
                      </a:r>
                      <a:endParaRPr lang="en-US" sz="2000" b="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14%</a:t>
                      </a:r>
                      <a:endParaRPr lang="en-US" sz="2000" b="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72205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Timber</a:t>
                      </a:r>
                      <a:r>
                        <a:rPr lang="en-US" sz="2000" b="0" baseline="0" dirty="0" smtClean="0"/>
                        <a:t> harvest</a:t>
                      </a:r>
                      <a:endParaRPr lang="en-US" sz="1800" b="0" dirty="0" smtClean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2%</a:t>
                      </a:r>
                      <a:endParaRPr lang="en-US" sz="20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2%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2%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F9F9F9"/>
                    </a:solidFill>
                  </a:tcPr>
                </a:tc>
              </a:tr>
              <a:tr h="672205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Natural</a:t>
                      </a:r>
                      <a:r>
                        <a:rPr lang="en-US" sz="20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background</a:t>
                      </a:r>
                      <a:endParaRPr lang="en-US" sz="2000" b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38%</a:t>
                      </a:r>
                      <a:endParaRPr lang="en-US" sz="2000" b="0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26%</a:t>
                      </a:r>
                      <a:endParaRPr lang="en-US" sz="20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19%</a:t>
                      </a:r>
                      <a:endParaRPr lang="en-US" sz="20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350" y="851903"/>
            <a:ext cx="1921881" cy="12356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350" y="2185583"/>
            <a:ext cx="1030439" cy="11097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351" y="3393715"/>
            <a:ext cx="1152008" cy="1315566"/>
          </a:xfrm>
          <a:prstGeom prst="rect">
            <a:avLst/>
          </a:prstGeom>
        </p:spPr>
      </p:pic>
      <p:pic>
        <p:nvPicPr>
          <p:cNvPr id="10" name="Picture 9" descr="ROAD5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9350" y="4807709"/>
            <a:ext cx="1377150" cy="99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78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160" y="5434644"/>
            <a:ext cx="8195310" cy="1431984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 smtClean="0"/>
              <a:t>*Percent </a:t>
            </a:r>
            <a:r>
              <a:rPr lang="en-US" dirty="0"/>
              <a:t>reduction from the current estimated load is </a:t>
            </a:r>
            <a:r>
              <a:rPr lang="en-US" dirty="0" smtClean="0"/>
              <a:t>shown (</a:t>
            </a:r>
            <a:r>
              <a:rPr lang="en-US" dirty="0" err="1" smtClean="0"/>
              <a:t>e.i.</a:t>
            </a:r>
            <a:r>
              <a:rPr lang="en-US" dirty="0" smtClean="0"/>
              <a:t> Lower Ashley Creek, sediment loads are</a:t>
            </a:r>
            <a:r>
              <a:rPr lang="en-US" dirty="0"/>
              <a:t> </a:t>
            </a:r>
            <a:r>
              <a:rPr lang="en-US" dirty="0" smtClean="0"/>
              <a:t>736.8 tons/year and need to be reduced to 388 tons/year, which would be a 48% reduction).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 smtClean="0"/>
              <a:t>**Ashley Cr. watershed has 409 miles of unpaved roads (including Spring Creek)- 92 of these miles are within 100 meters of perennial streams.</a:t>
            </a:r>
            <a:endParaRPr lang="en-US" dirty="0" smtClean="0">
              <a:solidFill>
                <a:schemeClr val="accent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4292180"/>
              </p:ext>
            </p:extLst>
          </p:nvPr>
        </p:nvGraphicFramePr>
        <p:xfrm>
          <a:off x="551160" y="1344551"/>
          <a:ext cx="8096896" cy="378411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75495"/>
                <a:gridCol w="1372713"/>
                <a:gridCol w="1475969"/>
                <a:gridCol w="1410346"/>
                <a:gridCol w="1162373"/>
              </a:tblGrid>
              <a:tr h="1069465">
                <a:tc>
                  <a:txBody>
                    <a:bodyPr/>
                    <a:lstStyle/>
                    <a:p>
                      <a:endParaRPr lang="en-US" sz="220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Upper  </a:t>
                      </a: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Ashley Cr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Middle Ashley Cr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Lower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Ashley Cr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  <a:p>
                      <a:pPr algn="ctr"/>
                      <a:endParaRPr lang="en-US" sz="3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(tons/year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904882">
                <a:tc>
                  <a:txBody>
                    <a:bodyPr/>
                    <a:lstStyle/>
                    <a:p>
                      <a:pPr algn="l"/>
                      <a:r>
                        <a:rPr lang="en-US" sz="2400" b="0" dirty="0" smtClean="0"/>
                        <a:t>Streambank erosion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140.4</a:t>
                      </a:r>
                    </a:p>
                    <a:p>
                      <a:pPr algn="ctr"/>
                      <a:r>
                        <a:rPr lang="en-US" sz="2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(55%)*</a:t>
                      </a:r>
                      <a:endParaRPr lang="en-US" sz="2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9C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256.2</a:t>
                      </a:r>
                    </a:p>
                    <a:p>
                      <a:pPr algn="ctr"/>
                      <a:r>
                        <a:rPr lang="en-US" sz="2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(48%)</a:t>
                      </a:r>
                      <a:endParaRPr lang="en-US" sz="2200" b="0" dirty="0"/>
                    </a:p>
                  </a:txBody>
                  <a:tcPr anchor="ctr">
                    <a:solidFill>
                      <a:srgbClr val="FF9C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353.7</a:t>
                      </a:r>
                    </a:p>
                    <a:p>
                      <a:pPr algn="ctr"/>
                      <a:r>
                        <a:rPr lang="en-US" sz="2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(48%)</a:t>
                      </a:r>
                      <a:endParaRPr lang="en-US" sz="2200" b="0" dirty="0"/>
                    </a:p>
                  </a:txBody>
                  <a:tcPr anchor="ctr">
                    <a:solidFill>
                      <a:srgbClr val="FF9C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750.3</a:t>
                      </a:r>
                    </a:p>
                  </a:txBody>
                  <a:tcPr marL="9525" marR="9525" marT="9525" marB="0" anchor="ctr">
                    <a:solidFill>
                      <a:srgbClr val="F9F9F9"/>
                    </a:solidFill>
                  </a:tcPr>
                </a:tc>
              </a:tr>
              <a:tr h="904882">
                <a:tc>
                  <a:txBody>
                    <a:bodyPr/>
                    <a:lstStyle/>
                    <a:p>
                      <a:pPr algn="l"/>
                      <a:r>
                        <a:rPr lang="en-US" sz="2400" b="0" dirty="0" smtClean="0"/>
                        <a:t>Upland erosion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10.7 </a:t>
                      </a:r>
                    </a:p>
                    <a:p>
                      <a:pPr algn="ctr"/>
                      <a:r>
                        <a:rPr lang="en-US" sz="2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(5%)</a:t>
                      </a:r>
                      <a:endParaRPr lang="en-US" sz="2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C3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43.5 </a:t>
                      </a:r>
                    </a:p>
                    <a:p>
                      <a:pPr algn="ctr"/>
                      <a:r>
                        <a:rPr lang="en-US" sz="2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(11%)</a:t>
                      </a:r>
                      <a:endParaRPr lang="en-US" sz="2200" b="0" dirty="0"/>
                    </a:p>
                  </a:txBody>
                  <a:tcPr anchor="ctr">
                    <a:solidFill>
                      <a:srgbClr val="FFAB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69.7 </a:t>
                      </a:r>
                    </a:p>
                    <a:p>
                      <a:pPr algn="ctr"/>
                      <a:r>
                        <a:rPr lang="en-US" sz="2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(14%)</a:t>
                      </a:r>
                      <a:endParaRPr lang="en-US" sz="2200" b="0" dirty="0"/>
                    </a:p>
                  </a:txBody>
                  <a:tcPr anchor="ctr">
                    <a:solidFill>
                      <a:srgbClr val="FFAB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123.9</a:t>
                      </a:r>
                    </a:p>
                  </a:txBody>
                  <a:tcPr marL="9525" marR="9525" marT="9525" marB="0" anchor="ctr">
                    <a:solidFill>
                      <a:srgbClr val="F9F9F9"/>
                    </a:solidFill>
                  </a:tcPr>
                </a:tc>
              </a:tr>
              <a:tr h="904882">
                <a:tc>
                  <a:txBody>
                    <a:bodyPr/>
                    <a:lstStyle/>
                    <a:p>
                      <a:pPr algn="l"/>
                      <a:r>
                        <a:rPr lang="en-US" sz="2400" b="0" dirty="0" smtClean="0"/>
                        <a:t>Unpaved </a:t>
                      </a:r>
                      <a:r>
                        <a:rPr lang="en-US" sz="2400" b="0" dirty="0" smtClean="0"/>
                        <a:t>roads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5.3 </a:t>
                      </a:r>
                    </a:p>
                    <a:p>
                      <a:pPr algn="ctr"/>
                      <a:r>
                        <a:rPr lang="en-US" sz="2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(30%)</a:t>
                      </a:r>
                      <a:endParaRPr lang="en-US" sz="2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C3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 </a:t>
                      </a:r>
                    </a:p>
                    <a:p>
                      <a:pPr algn="ctr"/>
                      <a:r>
                        <a:rPr lang="en-US" sz="2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(24%)</a:t>
                      </a:r>
                      <a:endParaRPr lang="en-US" sz="2200" b="0" dirty="0"/>
                    </a:p>
                  </a:txBody>
                  <a:tcPr anchor="ctr">
                    <a:solidFill>
                      <a:srgbClr val="FFC3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 </a:t>
                      </a:r>
                    </a:p>
                    <a:p>
                      <a:pPr algn="ctr"/>
                      <a:r>
                        <a:rPr lang="en-US" sz="2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(30%)</a:t>
                      </a:r>
                      <a:endParaRPr lang="en-US" sz="2200" b="0" dirty="0"/>
                    </a:p>
                  </a:txBody>
                  <a:tcPr anchor="ctr">
                    <a:solidFill>
                      <a:srgbClr val="FFC3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17.3</a:t>
                      </a:r>
                    </a:p>
                  </a:txBody>
                  <a:tcPr marL="9525" marR="9525" marT="9525" marB="0" anchor="ctr"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51160" y="308062"/>
            <a:ext cx="8096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Sediment load reduction targets</a:t>
            </a:r>
          </a:p>
          <a:p>
            <a:r>
              <a:rPr lang="en-US" sz="2000" dirty="0" smtClean="0"/>
              <a:t>Tons </a:t>
            </a:r>
            <a:r>
              <a:rPr lang="en-US" sz="2000" dirty="0"/>
              <a:t>per </a:t>
            </a:r>
            <a:r>
              <a:rPr lang="en-US" sz="2000" dirty="0" smtClean="0"/>
              <a:t>year that </a:t>
            </a:r>
            <a:r>
              <a:rPr lang="en-US" sz="2000" dirty="0"/>
              <a:t>need to be removed </a:t>
            </a:r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91269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70441" y="413227"/>
            <a:ext cx="7886700" cy="766483"/>
          </a:xfrm>
        </p:spPr>
        <p:txBody>
          <a:bodyPr/>
          <a:lstStyle/>
          <a:p>
            <a:r>
              <a:rPr lang="en-US" b="1" dirty="0" smtClean="0"/>
              <a:t>Nutrients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381824" y="1235785"/>
            <a:ext cx="439344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 smtClean="0"/>
              <a:t>Causes and </a:t>
            </a:r>
            <a:r>
              <a:rPr lang="en-US" sz="2400" b="1" dirty="0" smtClean="0"/>
              <a:t>sources: </a:t>
            </a:r>
            <a:endParaRPr lang="en-US" sz="2400" b="1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septic systems</a:t>
            </a:r>
            <a:endParaRPr lang="en-US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agriculture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urban areas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point sources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atmospheric deposition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3224214"/>
            <a:ext cx="1811528" cy="18064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2487" y="3990606"/>
            <a:ext cx="2135728" cy="24389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303" y="3990606"/>
            <a:ext cx="3523305" cy="24554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9805" y="5104410"/>
            <a:ext cx="1796373" cy="13512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7200" y="70170"/>
            <a:ext cx="4664920" cy="301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76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93776" y="517578"/>
            <a:ext cx="4630315" cy="269144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100" dirty="0" smtClean="0"/>
              <a:t/>
            </a:r>
            <a:br>
              <a:rPr lang="en-US" sz="1100" dirty="0" smtClean="0"/>
            </a:br>
            <a:endParaRPr lang="en-US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197053"/>
              </p:ext>
            </p:extLst>
          </p:nvPr>
        </p:nvGraphicFramePr>
        <p:xfrm>
          <a:off x="493776" y="420624"/>
          <a:ext cx="8284464" cy="598017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176401"/>
                <a:gridCol w="1277862"/>
                <a:gridCol w="1387393"/>
                <a:gridCol w="1314373"/>
                <a:gridCol w="1128435"/>
              </a:tblGrid>
              <a:tr h="1427341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Nutrient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sources</a:t>
                      </a:r>
                      <a:endParaRPr lang="en-US" sz="3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Upper  </a:t>
                      </a:r>
                    </a:p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Ashley Cr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Middle Ashley Cr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Lower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Ashley Cr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Spring </a:t>
                      </a:r>
                    </a:p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Creek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4.8 mi </a:t>
                      </a:r>
                      <a:endParaRPr lang="en-US" sz="18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5640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Septic systems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6% </a:t>
                      </a:r>
                      <a:endParaRPr lang="en-US" sz="20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17%</a:t>
                      </a:r>
                      <a:endParaRPr lang="en-US" sz="20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15%</a:t>
                      </a:r>
                      <a:endParaRPr lang="en-US" sz="20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50%</a:t>
                      </a:r>
                      <a:endParaRPr lang="en-US" sz="20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</a:tr>
              <a:tr h="61053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Agriculture</a:t>
                      </a:r>
                      <a:endParaRPr lang="en-US" sz="1800" b="1" dirty="0" smtClean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4%</a:t>
                      </a:r>
                      <a:endParaRPr lang="en-US" sz="2000" b="1" dirty="0">
                        <a:solidFill>
                          <a:srgbClr val="532476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4%</a:t>
                      </a:r>
                      <a:endParaRPr lang="en-US" sz="20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26%</a:t>
                      </a:r>
                      <a:endParaRPr lang="en-US" sz="20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1053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Atmospheric deposition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13%</a:t>
                      </a:r>
                      <a:endParaRPr lang="en-US" sz="2000" b="1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11%</a:t>
                      </a:r>
                      <a:endParaRPr lang="en-US" sz="2000" b="1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7%</a:t>
                      </a:r>
                      <a:endParaRPr lang="en-US" sz="2000" b="1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7333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Urban</a:t>
                      </a:r>
                      <a:r>
                        <a:rPr lang="en-US" sz="2000" b="1" baseline="0" dirty="0" smtClean="0"/>
                        <a:t> and suburban areas</a:t>
                      </a:r>
                      <a:endParaRPr lang="en-US" sz="2000" b="1" dirty="0" smtClean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7030A0"/>
                          </a:solidFill>
                        </a:rPr>
                        <a:t>(Total Phosphorus)</a:t>
                      </a:r>
                      <a:endParaRPr lang="en-US" sz="2000" b="0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4%</a:t>
                      </a:r>
                      <a:endParaRPr lang="en-US" sz="20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23%</a:t>
                      </a:r>
                      <a:endParaRPr lang="en-US" sz="20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7333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Point sources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7030A0"/>
                          </a:solidFill>
                        </a:rPr>
                        <a:t>(Total Phosphorus)</a:t>
                      </a:r>
                      <a:endParaRPr lang="en-US" sz="2000" b="0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30%</a:t>
                      </a:r>
                      <a:endParaRPr lang="en-US" sz="20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1053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Unknown</a:t>
                      </a:r>
                      <a:r>
                        <a:rPr lang="en-US" sz="2000" b="0" baseline="0" dirty="0" smtClean="0"/>
                        <a:t> (may be natural)</a:t>
                      </a:r>
                      <a:endParaRPr lang="en-US" sz="2000" b="0" dirty="0" smtClean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71%</a:t>
                      </a:r>
                      <a:endParaRPr lang="en-US" sz="20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58%</a:t>
                      </a:r>
                      <a:endParaRPr lang="en-US" sz="20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35%</a:t>
                      </a:r>
                      <a:endParaRPr lang="en-US" sz="20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1053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Natural background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8%</a:t>
                      </a:r>
                      <a:endParaRPr lang="en-US" sz="20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8%</a:t>
                      </a:r>
                      <a:endParaRPr lang="en-US" sz="20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5%</a:t>
                      </a:r>
                      <a:endParaRPr lang="en-US" sz="20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656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1582945"/>
              </p:ext>
            </p:extLst>
          </p:nvPr>
        </p:nvGraphicFramePr>
        <p:xfrm>
          <a:off x="404857" y="1762857"/>
          <a:ext cx="8188337" cy="354707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92433"/>
                <a:gridCol w="1137858"/>
                <a:gridCol w="1155920"/>
                <a:gridCol w="1165456"/>
                <a:gridCol w="1068335"/>
                <a:gridCol w="1068335"/>
              </a:tblGrid>
              <a:tr h="1204985">
                <a:tc>
                  <a:txBody>
                    <a:bodyPr/>
                    <a:lstStyle/>
                    <a:p>
                      <a:endParaRPr lang="en-US" sz="4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Upper  </a:t>
                      </a:r>
                    </a:p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Ashley Cr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Middle Ashley Cr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Lower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Ashley Cr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Spring </a:t>
                      </a:r>
                    </a:p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Creek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4.8 mi </a:t>
                      </a:r>
                      <a:endParaRPr lang="en-US" sz="18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  <a:p>
                      <a:pPr algn="ctr"/>
                      <a:endParaRPr lang="en-US" sz="4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</a:rPr>
                        <a:t>lb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/day)</a:t>
                      </a:r>
                      <a:endParaRPr lang="en-US" sz="2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1978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Total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Nitrogen (TN) reductions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  (</a:t>
                      </a: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</a:rPr>
                        <a:t>lb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/day)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4.73</a:t>
                      </a:r>
                      <a:endParaRPr lang="en-US" sz="2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(28%)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45.49</a:t>
                      </a:r>
                    </a:p>
                    <a:p>
                      <a:pPr algn="ctr"/>
                      <a:r>
                        <a:rPr lang="en-US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(67%)</a:t>
                      </a:r>
                      <a:endParaRPr lang="en-US" sz="24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3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210.4</a:t>
                      </a:r>
                    </a:p>
                    <a:p>
                      <a:pPr algn="ctr"/>
                      <a:r>
                        <a:rPr lang="en-US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(91%)</a:t>
                      </a:r>
                      <a:endParaRPr lang="en-US" sz="24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3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7.8 </a:t>
                      </a:r>
                    </a:p>
                    <a:p>
                      <a:pPr algn="ctr"/>
                      <a:r>
                        <a:rPr lang="en-US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(53%)</a:t>
                      </a:r>
                      <a:endParaRPr lang="en-US" sz="24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3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268.42</a:t>
                      </a:r>
                      <a:endParaRPr lang="en-US" sz="24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11442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Total Phosphorus (TP) </a:t>
                      </a:r>
                      <a:r>
                        <a:rPr lang="en-US" sz="2400" dirty="0" smtClean="0"/>
                        <a:t>reductions</a:t>
                      </a:r>
                      <a:endParaRPr lang="en-US" sz="2400" dirty="0" smtClean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0.41 (17%)</a:t>
                      </a:r>
                      <a:endParaRPr lang="en-US" sz="24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2.57 (58%)</a:t>
                      </a:r>
                      <a:endParaRPr lang="en-US" sz="24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9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1.34 (68%)</a:t>
                      </a:r>
                      <a:endParaRPr lang="en-US" sz="24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9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4.32</a:t>
                      </a:r>
                      <a:endParaRPr lang="en-US" sz="24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96296" y="728686"/>
            <a:ext cx="80968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Nutrient load reduction targets</a:t>
            </a:r>
            <a:endParaRPr lang="en-US" sz="2000" b="1" dirty="0" smtClean="0"/>
          </a:p>
          <a:p>
            <a:r>
              <a:rPr lang="en-US" sz="2000" dirty="0" smtClean="0"/>
              <a:t>Pounds per day that </a:t>
            </a:r>
            <a:r>
              <a:rPr lang="en-US" sz="2000" dirty="0"/>
              <a:t>need to be removed </a:t>
            </a:r>
          </a:p>
        </p:txBody>
      </p:sp>
      <p:sp>
        <p:nvSpPr>
          <p:cNvPr id="3" name="Rectangle 2"/>
          <p:cNvSpPr/>
          <p:nvPr/>
        </p:nvSpPr>
        <p:spPr>
          <a:xfrm>
            <a:off x="404857" y="5585480"/>
            <a:ext cx="80172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</a:rPr>
              <a:t>Ashley Creek watershed has 3,353 </a:t>
            </a:r>
            <a:r>
              <a:rPr lang="en-US" sz="2000" dirty="0">
                <a:latin typeface="Calibri" panose="020F0502020204030204" pitchFamily="34" charset="0"/>
              </a:rPr>
              <a:t>septic systems - 182 </a:t>
            </a:r>
            <a:r>
              <a:rPr lang="en-US" sz="2000" dirty="0" smtClean="0">
                <a:latin typeface="Calibri" panose="020F0502020204030204" pitchFamily="34" charset="0"/>
              </a:rPr>
              <a:t>of these are </a:t>
            </a:r>
            <a:r>
              <a:rPr lang="en-US" sz="2000" dirty="0">
                <a:latin typeface="Calibri" panose="020F0502020204030204" pitchFamily="34" charset="0"/>
              </a:rPr>
              <a:t>within 100 feet from Ashley &amp; Spring </a:t>
            </a:r>
            <a:r>
              <a:rPr lang="en-US" sz="2000" dirty="0" smtClean="0">
                <a:latin typeface="Calibri" panose="020F0502020204030204" pitchFamily="34" charset="0"/>
              </a:rPr>
              <a:t>creeks.</a:t>
            </a:r>
            <a:endParaRPr lang="en-U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42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9871688"/>
              </p:ext>
            </p:extLst>
          </p:nvPr>
        </p:nvGraphicFramePr>
        <p:xfrm>
          <a:off x="482111" y="1645921"/>
          <a:ext cx="8252454" cy="359661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575579"/>
                <a:gridCol w="1489550"/>
                <a:gridCol w="1715339"/>
                <a:gridCol w="1471986"/>
              </a:tblGrid>
              <a:tr h="1032872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Temperature</a:t>
                      </a:r>
                      <a:endParaRPr lang="en-US" sz="2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</a:rPr>
                        <a:t>Upper  </a:t>
                      </a:r>
                    </a:p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</a:rPr>
                        <a:t>Ashley Cr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</a:rPr>
                        <a:t>Middle Ashley Cr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</a:rPr>
                        <a:t>Lower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</a:rPr>
                        <a:t>Ashley Cr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DD71"/>
                    </a:solidFill>
                  </a:tcPr>
                </a:tc>
              </a:tr>
              <a:tr h="75421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dirty="0" smtClean="0">
                          <a:solidFill>
                            <a:schemeClr val="tx1"/>
                          </a:solidFill>
                        </a:rPr>
                        <a:t>Current temperature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66.2° F</a:t>
                      </a:r>
                      <a:endParaRPr lang="en-US" sz="2400" b="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73.1° F</a:t>
                      </a:r>
                      <a:endParaRPr lang="en-US" sz="2400" b="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68.61° F</a:t>
                      </a:r>
                      <a:endParaRPr lang="en-US" sz="2400" b="0" dirty="0"/>
                    </a:p>
                  </a:txBody>
                  <a:tcPr anchor="ctr">
                    <a:noFill/>
                  </a:tcPr>
                </a:tc>
              </a:tr>
              <a:tr h="70629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dirty="0" smtClean="0">
                          <a:solidFill>
                            <a:schemeClr val="tx1"/>
                          </a:solidFill>
                        </a:rPr>
                        <a:t>Target temperature</a:t>
                      </a:r>
                    </a:p>
                  </a:txBody>
                  <a:tcPr anchor="ctr">
                    <a:solidFill>
                      <a:srgbClr val="E4EE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65.5° F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E4EE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67.6° F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E4EE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62.01° F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E4EEF8"/>
                    </a:solidFill>
                  </a:tcPr>
                </a:tc>
              </a:tr>
              <a:tr h="11032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Temperature </a:t>
                      </a:r>
                      <a:r>
                        <a:rPr lang="en-US" sz="2400" dirty="0" smtClean="0"/>
                        <a:t>reductions</a:t>
                      </a:r>
                      <a:endParaRPr lang="en-US" sz="2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0.7</a:t>
                      </a:r>
                      <a:r>
                        <a:rPr lang="en-US" sz="2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° F</a:t>
                      </a:r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2</a:t>
                      </a:r>
                      <a:r>
                        <a:rPr lang="en-US" sz="2000" dirty="0" smtClean="0"/>
                        <a:t>% reduction</a:t>
                      </a:r>
                      <a:endParaRPr lang="en-US" sz="2000" dirty="0"/>
                    </a:p>
                  </a:txBody>
                  <a:tcPr anchor="ctr">
                    <a:solidFill>
                      <a:srgbClr val="FFC9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5.5</a:t>
                      </a:r>
                      <a:r>
                        <a:rPr lang="en-US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°</a:t>
                      </a:r>
                      <a:r>
                        <a:rPr lang="en-US" sz="2400" dirty="0" smtClean="0"/>
                        <a:t> F</a:t>
                      </a:r>
                    </a:p>
                    <a:p>
                      <a:pPr algn="ctr"/>
                      <a:r>
                        <a:rPr lang="en-US" sz="2400" dirty="0" smtClean="0"/>
                        <a:t>13</a:t>
                      </a:r>
                      <a:r>
                        <a:rPr lang="en-US" sz="2400" dirty="0" smtClean="0"/>
                        <a:t>%</a:t>
                      </a:r>
                      <a:endParaRPr lang="en-US" sz="2400" dirty="0"/>
                    </a:p>
                  </a:txBody>
                  <a:tcPr anchor="ctr">
                    <a:solidFill>
                      <a:srgbClr val="FF8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6.6</a:t>
                      </a:r>
                      <a:r>
                        <a:rPr lang="en-US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° F</a:t>
                      </a:r>
                    </a:p>
                    <a:p>
                      <a:pPr algn="ctr"/>
                      <a:r>
                        <a:rPr lang="en-US" sz="2400" dirty="0" smtClean="0"/>
                        <a:t>15</a:t>
                      </a:r>
                      <a:r>
                        <a:rPr lang="en-US" sz="2400" dirty="0" smtClean="0"/>
                        <a:t>%</a:t>
                      </a:r>
                      <a:endParaRPr lang="en-US" sz="2400" dirty="0"/>
                    </a:p>
                  </a:txBody>
                  <a:tcPr anchor="ctr">
                    <a:solidFill>
                      <a:srgbClr val="FF8585"/>
                    </a:solidFill>
                  </a:tcPr>
                </a:tc>
              </a:tr>
            </a:tbl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482111" y="375404"/>
            <a:ext cx="8252454" cy="1270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000" b="1" dirty="0" smtClean="0"/>
              <a:t>Warm water temperatures due to lack </a:t>
            </a:r>
            <a:r>
              <a:rPr lang="en-US" sz="3000" b="1" dirty="0"/>
              <a:t>of shade </a:t>
            </a:r>
            <a:endParaRPr lang="en-US" sz="3000" b="1" dirty="0" smtClean="0"/>
          </a:p>
          <a:p>
            <a:pPr marL="0" indent="0" algn="ctr">
              <a:buNone/>
            </a:pPr>
            <a:r>
              <a:rPr lang="en-US" sz="2000" dirty="0" smtClean="0"/>
              <a:t>Warmer water affects native fish reproduction and survival, </a:t>
            </a:r>
            <a:r>
              <a:rPr lang="en-US" sz="2000" dirty="0" smtClean="0"/>
              <a:t>and </a:t>
            </a:r>
            <a:r>
              <a:rPr lang="en-US" sz="2000" dirty="0" smtClean="0"/>
              <a:t>limits dissolved oxygen.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9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900" dirty="0" smtClean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6021" y="5289096"/>
            <a:ext cx="1868544" cy="140140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951747" y="5708455"/>
            <a:ext cx="3914274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Stressed fish, especially </a:t>
            </a:r>
            <a:r>
              <a:rPr lang="en-US" sz="2000" dirty="0" smtClean="0"/>
              <a:t>trout, </a:t>
            </a:r>
            <a:r>
              <a:rPr lang="en-US" sz="2000" dirty="0" smtClean="0"/>
              <a:t>often don’t survive in warm </a:t>
            </a:r>
            <a:r>
              <a:rPr lang="en-US" sz="2000" dirty="0" smtClean="0"/>
              <a:t>water.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algn="r"/>
            <a:endParaRPr lang="en-US" sz="3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Photo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Pixabay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892" y="5033317"/>
            <a:ext cx="977192" cy="1644634"/>
          </a:xfrm>
          <a:prstGeom prst="rect">
            <a:avLst/>
          </a:prstGeom>
          <a:blipFill>
            <a:blip r:embed="rId6">
              <a:alphaModFix amt="43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124796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725" y="1525592"/>
            <a:ext cx="8016966" cy="4788711"/>
          </a:xfrm>
        </p:spPr>
      </p:pic>
      <p:sp>
        <p:nvSpPr>
          <p:cNvPr id="8" name="TextBox 7"/>
          <p:cNvSpPr txBox="1"/>
          <p:nvPr/>
        </p:nvSpPr>
        <p:spPr>
          <a:xfrm>
            <a:off x="2618088" y="820824"/>
            <a:ext cx="4647747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1993-2011 Observed Temperatures</a:t>
            </a:r>
            <a:endParaRPr lang="en-US" sz="2400" b="1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28650" y="332860"/>
            <a:ext cx="7886700" cy="5103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/>
              <a:t>NorWeST</a:t>
            </a:r>
            <a:r>
              <a:rPr lang="en-US" sz="2800" b="1" dirty="0" smtClean="0"/>
              <a:t> Stream Temperature Map, USFS RMRS</a:t>
            </a:r>
            <a:endParaRPr lang="en-US" b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590802" y="1190156"/>
            <a:ext cx="2027286" cy="2420622"/>
            <a:chOff x="6375442" y="1372971"/>
            <a:chExt cx="2027286" cy="2420622"/>
          </a:xfrm>
        </p:grpSpPr>
        <p:grpSp>
          <p:nvGrpSpPr>
            <p:cNvPr id="14" name="Group 13"/>
            <p:cNvGrpSpPr/>
            <p:nvPr/>
          </p:nvGrpSpPr>
          <p:grpSpPr>
            <a:xfrm>
              <a:off x="6375442" y="1708407"/>
              <a:ext cx="2016149" cy="2085186"/>
              <a:chOff x="6375442" y="1708407"/>
              <a:chExt cx="2016149" cy="2085186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75442" y="1742303"/>
                <a:ext cx="853262" cy="2051290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7205342" y="1708407"/>
                <a:ext cx="1186249" cy="20851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300"/>
                  </a:spcAft>
                </a:pPr>
                <a:r>
                  <a:rPr lang="en-U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&lt; 46.4</a:t>
                </a:r>
              </a:p>
              <a:p>
                <a:pPr>
                  <a:spcAft>
                    <a:spcPts val="300"/>
                  </a:spcAft>
                </a:pPr>
                <a:r>
                  <a:rPr lang="en-U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46.4 - 50</a:t>
                </a:r>
              </a:p>
              <a:p>
                <a:pPr>
                  <a:spcAft>
                    <a:spcPts val="300"/>
                  </a:spcAft>
                </a:pPr>
                <a:r>
                  <a:rPr lang="en-U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50 - 53.6</a:t>
                </a:r>
              </a:p>
              <a:p>
                <a:pPr>
                  <a:spcAft>
                    <a:spcPts val="300"/>
                  </a:spcAft>
                </a:pPr>
                <a:r>
                  <a:rPr lang="en-U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53.6 - 57.2</a:t>
                </a:r>
              </a:p>
              <a:p>
                <a:pPr>
                  <a:spcAft>
                    <a:spcPts val="300"/>
                  </a:spcAft>
                </a:pPr>
                <a:r>
                  <a:rPr lang="en-U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57.2 - 60.8</a:t>
                </a:r>
              </a:p>
              <a:p>
                <a:pPr>
                  <a:spcAft>
                    <a:spcPts val="300"/>
                  </a:spcAft>
                </a:pPr>
                <a:r>
                  <a:rPr lang="en-U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60.8 - 64.4</a:t>
                </a:r>
              </a:p>
              <a:p>
                <a:pPr>
                  <a:spcAft>
                    <a:spcPts val="300"/>
                  </a:spcAft>
                </a:pPr>
                <a:r>
                  <a:rPr lang="en-U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64.4 - 68</a:t>
                </a:r>
              </a:p>
              <a:p>
                <a:pPr>
                  <a:spcAft>
                    <a:spcPts val="300"/>
                  </a:spcAft>
                </a:pPr>
                <a:r>
                  <a:rPr lang="en-U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&gt; 68</a:t>
                </a:r>
                <a:endParaRPr lang="en-US" sz="1400" b="1" dirty="0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6375442" y="1372971"/>
              <a:ext cx="20272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Temperature (F)      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56884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90" y="1666597"/>
            <a:ext cx="8215220" cy="46438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93392" y="1056877"/>
            <a:ext cx="467428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2040 Modeled Temperatures</a:t>
            </a:r>
            <a:endParaRPr lang="en-US" sz="24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6577869" y="982234"/>
            <a:ext cx="2027286" cy="2420622"/>
            <a:chOff x="6375442" y="1372971"/>
            <a:chExt cx="2027286" cy="2420622"/>
          </a:xfrm>
        </p:grpSpPr>
        <p:grpSp>
          <p:nvGrpSpPr>
            <p:cNvPr id="7" name="Group 6"/>
            <p:cNvGrpSpPr/>
            <p:nvPr/>
          </p:nvGrpSpPr>
          <p:grpSpPr>
            <a:xfrm>
              <a:off x="6375442" y="1708407"/>
              <a:ext cx="2016149" cy="2085186"/>
              <a:chOff x="6375442" y="1708407"/>
              <a:chExt cx="2016149" cy="208518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75442" y="1742303"/>
                <a:ext cx="853262" cy="2051290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7205342" y="1708407"/>
                <a:ext cx="1186249" cy="20851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300"/>
                  </a:spcAft>
                </a:pPr>
                <a:r>
                  <a:rPr lang="en-U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&lt; 46.4</a:t>
                </a:r>
              </a:p>
              <a:p>
                <a:pPr>
                  <a:spcAft>
                    <a:spcPts val="300"/>
                  </a:spcAft>
                </a:pPr>
                <a:r>
                  <a:rPr lang="en-U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46.4 - 50</a:t>
                </a:r>
              </a:p>
              <a:p>
                <a:pPr>
                  <a:spcAft>
                    <a:spcPts val="300"/>
                  </a:spcAft>
                </a:pPr>
                <a:r>
                  <a:rPr lang="en-U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50 - 53.6</a:t>
                </a:r>
              </a:p>
              <a:p>
                <a:pPr>
                  <a:spcAft>
                    <a:spcPts val="300"/>
                  </a:spcAft>
                </a:pPr>
                <a:r>
                  <a:rPr lang="en-U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53.6 - 57.2</a:t>
                </a:r>
              </a:p>
              <a:p>
                <a:pPr>
                  <a:spcAft>
                    <a:spcPts val="300"/>
                  </a:spcAft>
                </a:pPr>
                <a:r>
                  <a:rPr lang="en-U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57.2 - 60.8</a:t>
                </a:r>
              </a:p>
              <a:p>
                <a:pPr>
                  <a:spcAft>
                    <a:spcPts val="300"/>
                  </a:spcAft>
                </a:pPr>
                <a:r>
                  <a:rPr lang="en-U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60.8 - 64.4</a:t>
                </a:r>
              </a:p>
              <a:p>
                <a:pPr>
                  <a:spcAft>
                    <a:spcPts val="300"/>
                  </a:spcAft>
                </a:pPr>
                <a:r>
                  <a:rPr lang="en-U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64.4 - 68</a:t>
                </a:r>
              </a:p>
              <a:p>
                <a:pPr>
                  <a:spcAft>
                    <a:spcPts val="300"/>
                  </a:spcAft>
                </a:pPr>
                <a:r>
                  <a:rPr lang="en-U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&gt; 68</a:t>
                </a:r>
                <a:endParaRPr lang="en-US" sz="1400" b="1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375442" y="1372971"/>
              <a:ext cx="20272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Temperature (F)      </a:t>
              </a:r>
              <a:endParaRPr lang="en-US" b="1" dirty="0"/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628650" y="592169"/>
            <a:ext cx="7886700" cy="5103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/>
              <a:t>NorWeST</a:t>
            </a:r>
            <a:r>
              <a:rPr lang="en-US" sz="2800" b="1" dirty="0" smtClean="0"/>
              <a:t> Stream Temperature Map, USFS RMRS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576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488" y="1645286"/>
            <a:ext cx="8347282" cy="479184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28650" y="619468"/>
            <a:ext cx="7886700" cy="5103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/>
              <a:t>NorWeST</a:t>
            </a:r>
            <a:r>
              <a:rPr lang="en-US" sz="2800" b="1" dirty="0" smtClean="0"/>
              <a:t> Stream Temperature Map, USFS RMRS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177468" y="1045129"/>
            <a:ext cx="427843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2080 Modeled Temperatures</a:t>
            </a:r>
            <a:endParaRPr lang="en-US" sz="24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6507035" y="1275968"/>
            <a:ext cx="2027286" cy="2420622"/>
            <a:chOff x="6375442" y="1372971"/>
            <a:chExt cx="2027286" cy="2420622"/>
          </a:xfrm>
        </p:grpSpPr>
        <p:grpSp>
          <p:nvGrpSpPr>
            <p:cNvPr id="11" name="Group 10"/>
            <p:cNvGrpSpPr/>
            <p:nvPr/>
          </p:nvGrpSpPr>
          <p:grpSpPr>
            <a:xfrm>
              <a:off x="6375442" y="1708407"/>
              <a:ext cx="2016149" cy="2085186"/>
              <a:chOff x="6375442" y="1708407"/>
              <a:chExt cx="2016149" cy="2085186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75442" y="1742303"/>
                <a:ext cx="853262" cy="2051290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7205342" y="1708407"/>
                <a:ext cx="1186249" cy="20851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300"/>
                  </a:spcAft>
                </a:pPr>
                <a:r>
                  <a:rPr lang="en-U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&lt; 46.4</a:t>
                </a:r>
              </a:p>
              <a:p>
                <a:pPr>
                  <a:spcAft>
                    <a:spcPts val="300"/>
                  </a:spcAft>
                </a:pPr>
                <a:r>
                  <a:rPr lang="en-U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46.4 - 50</a:t>
                </a:r>
              </a:p>
              <a:p>
                <a:pPr>
                  <a:spcAft>
                    <a:spcPts val="300"/>
                  </a:spcAft>
                </a:pPr>
                <a:r>
                  <a:rPr lang="en-U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50 - 53.6</a:t>
                </a:r>
              </a:p>
              <a:p>
                <a:pPr>
                  <a:spcAft>
                    <a:spcPts val="300"/>
                  </a:spcAft>
                </a:pPr>
                <a:r>
                  <a:rPr lang="en-U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53.6 - 57.2</a:t>
                </a:r>
              </a:p>
              <a:p>
                <a:pPr>
                  <a:spcAft>
                    <a:spcPts val="300"/>
                  </a:spcAft>
                </a:pPr>
                <a:r>
                  <a:rPr lang="en-U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57.2 - 60.8</a:t>
                </a:r>
              </a:p>
              <a:p>
                <a:pPr>
                  <a:spcAft>
                    <a:spcPts val="300"/>
                  </a:spcAft>
                </a:pPr>
                <a:r>
                  <a:rPr lang="en-U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60.8 - 64.4</a:t>
                </a:r>
              </a:p>
              <a:p>
                <a:pPr>
                  <a:spcAft>
                    <a:spcPts val="300"/>
                  </a:spcAft>
                </a:pPr>
                <a:r>
                  <a:rPr lang="en-U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64.4 - 68</a:t>
                </a:r>
              </a:p>
              <a:p>
                <a:pPr>
                  <a:spcAft>
                    <a:spcPts val="300"/>
                  </a:spcAft>
                </a:pPr>
                <a:r>
                  <a:rPr lang="en-U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&gt; 68</a:t>
                </a:r>
                <a:endParaRPr lang="en-US" sz="1400" b="1" dirty="0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6375442" y="1372971"/>
              <a:ext cx="20272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Temperature (F)      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4067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30862" y="55968"/>
            <a:ext cx="3772442" cy="105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1"/>
                </a:solidFill>
              </a:rPr>
              <a:t>Solutions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98778" y="1071862"/>
            <a:ext cx="4769028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70C0"/>
                </a:solidFill>
              </a:rPr>
              <a:t>Improve </a:t>
            </a:r>
            <a:r>
              <a:rPr lang="en-US" sz="2400" b="1" dirty="0" smtClean="0">
                <a:solidFill>
                  <a:srgbClr val="0070C0"/>
                </a:solidFill>
              </a:rPr>
              <a:t>riparian and wetland vegetation</a:t>
            </a:r>
            <a:r>
              <a:rPr lang="en-US" sz="2400" b="1" dirty="0" smtClean="0"/>
              <a:t> </a:t>
            </a:r>
            <a:r>
              <a:rPr lang="en-US" sz="2400" dirty="0" smtClean="0"/>
              <a:t>to reduce increase streambank </a:t>
            </a:r>
            <a:r>
              <a:rPr lang="en-US" sz="2400" dirty="0" smtClean="0"/>
              <a:t>stability, shade, </a:t>
            </a:r>
            <a:r>
              <a:rPr lang="en-US" sz="2400" dirty="0" smtClean="0"/>
              <a:t>and reduce pollutant delivery from upland </a:t>
            </a:r>
            <a:r>
              <a:rPr lang="en-US" sz="2400" dirty="0" smtClean="0"/>
              <a:t>sources </a:t>
            </a:r>
            <a:endParaRPr lang="en-US" sz="2400" i="1" dirty="0"/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Increase shade targets: Upper AC 24</a:t>
            </a:r>
            <a:r>
              <a:rPr lang="en-US" dirty="0"/>
              <a:t>% </a:t>
            </a:r>
            <a:r>
              <a:rPr lang="en-US" dirty="0" smtClean="0"/>
              <a:t>, Middle AC 78%, Lower AC 87%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dirty="0"/>
              <a:t>temperature, sediments, </a:t>
            </a:r>
            <a:r>
              <a:rPr lang="en-US" i="1" dirty="0" smtClean="0"/>
              <a:t>nutrients</a:t>
            </a:r>
            <a:endParaRPr lang="en-US" dirty="0" smtClean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70C0"/>
                </a:solidFill>
              </a:rPr>
              <a:t>Fence livestock </a:t>
            </a:r>
            <a:r>
              <a:rPr lang="en-US" sz="2400" b="1" dirty="0" smtClean="0">
                <a:solidFill>
                  <a:srgbClr val="0070C0"/>
                </a:solidFill>
              </a:rPr>
              <a:t>away from stream </a:t>
            </a:r>
            <a:r>
              <a:rPr lang="en-US" sz="2400" dirty="0" smtClean="0"/>
              <a:t>or </a:t>
            </a:r>
            <a:r>
              <a:rPr lang="en-US" sz="2400" dirty="0" smtClean="0"/>
              <a:t>implement rotational </a:t>
            </a:r>
            <a:r>
              <a:rPr lang="en-US" sz="2400" dirty="0" smtClean="0"/>
              <a:t>grazing </a:t>
            </a:r>
            <a:r>
              <a:rPr lang="en-US" sz="2400" dirty="0" smtClean="0"/>
              <a:t>management plan. </a:t>
            </a:r>
            <a:endParaRPr lang="en-US" i="1" dirty="0" smtClean="0"/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dirty="0" smtClean="0"/>
              <a:t>sediments, nutrients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9891" y="1025825"/>
            <a:ext cx="3934993" cy="26146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9891" y="4089286"/>
            <a:ext cx="3934993" cy="27687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08255" y="616735"/>
            <a:ext cx="928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BEFORE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608255" y="3680196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AFTER</a:t>
            </a:r>
            <a:endParaRPr lang="en-US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5743074"/>
            <a:ext cx="5248704" cy="1129098"/>
            <a:chOff x="1080391" y="4694828"/>
            <a:chExt cx="7055893" cy="176214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0391" y="4694828"/>
              <a:ext cx="7055893" cy="1762147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>
            <a:xfrm flipH="1">
              <a:off x="5581934" y="5349922"/>
              <a:ext cx="859809" cy="996287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2363337" y="5215719"/>
              <a:ext cx="859809" cy="996287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0951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Ashley Creek Landowner meeting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33526"/>
            <a:ext cx="7886700" cy="469679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200" dirty="0" smtClean="0">
                <a:latin typeface="Calibri "/>
              </a:rPr>
              <a:t>Go </a:t>
            </a:r>
            <a:r>
              <a:rPr lang="en-US" sz="2200" dirty="0">
                <a:latin typeface="Calibri "/>
              </a:rPr>
              <a:t>around </a:t>
            </a:r>
            <a:r>
              <a:rPr lang="en-US" sz="2200" dirty="0" smtClean="0">
                <a:latin typeface="Calibri "/>
              </a:rPr>
              <a:t>introductions. What </a:t>
            </a:r>
            <a:r>
              <a:rPr lang="en-US" sz="2200" dirty="0">
                <a:latin typeface="Calibri "/>
              </a:rPr>
              <a:t>you hope to get out of </a:t>
            </a:r>
            <a:r>
              <a:rPr lang="en-US" sz="2200" dirty="0" smtClean="0">
                <a:latin typeface="Calibri "/>
              </a:rPr>
              <a:t>today.</a:t>
            </a:r>
          </a:p>
          <a:p>
            <a:pPr>
              <a:lnSpc>
                <a:spcPct val="120000"/>
              </a:lnSpc>
            </a:pPr>
            <a:r>
              <a:rPr lang="en-US" sz="2200" dirty="0" smtClean="0">
                <a:latin typeface="Calibri "/>
              </a:rPr>
              <a:t>Your </a:t>
            </a:r>
            <a:r>
              <a:rPr lang="en-US" sz="2200" dirty="0">
                <a:latin typeface="Calibri "/>
              </a:rPr>
              <a:t>water quality concerns, interests, </a:t>
            </a:r>
            <a:r>
              <a:rPr lang="en-US" sz="2200" dirty="0" smtClean="0">
                <a:latin typeface="Calibri "/>
              </a:rPr>
              <a:t>projects, solutions.</a:t>
            </a:r>
            <a:endParaRPr lang="en-US" sz="2200" dirty="0">
              <a:latin typeface="Calibri "/>
            </a:endParaRPr>
          </a:p>
          <a:p>
            <a:pPr>
              <a:lnSpc>
                <a:spcPct val="120000"/>
              </a:lnSpc>
            </a:pPr>
            <a:r>
              <a:rPr lang="en-US" sz="2200" dirty="0" smtClean="0">
                <a:latin typeface="Calibri "/>
              </a:rPr>
              <a:t>Overview </a:t>
            </a:r>
            <a:r>
              <a:rPr lang="en-US" sz="2200" dirty="0">
                <a:latin typeface="Calibri "/>
              </a:rPr>
              <a:t>of Ashley Creek water quality problems study.</a:t>
            </a:r>
          </a:p>
          <a:p>
            <a:pPr>
              <a:lnSpc>
                <a:spcPct val="120000"/>
              </a:lnSpc>
            </a:pPr>
            <a:r>
              <a:rPr lang="en-US" sz="2200" dirty="0" smtClean="0">
                <a:latin typeface="Calibri "/>
              </a:rPr>
              <a:t>What </a:t>
            </a:r>
            <a:r>
              <a:rPr lang="en-US" sz="2200" dirty="0" smtClean="0">
                <a:latin typeface="Calibri "/>
              </a:rPr>
              <a:t>can we do to make Ashley Creek healthier?</a:t>
            </a:r>
          </a:p>
          <a:p>
            <a:pPr lvl="1">
              <a:lnSpc>
                <a:spcPct val="120000"/>
              </a:lnSpc>
            </a:pPr>
            <a:r>
              <a:rPr lang="en-US" sz="2200" dirty="0" smtClean="0">
                <a:latin typeface="Calibri "/>
              </a:rPr>
              <a:t>What </a:t>
            </a:r>
            <a:r>
              <a:rPr lang="en-US" sz="2200" dirty="0">
                <a:latin typeface="Calibri "/>
              </a:rPr>
              <a:t>help would </a:t>
            </a:r>
            <a:r>
              <a:rPr lang="en-US" sz="2200" dirty="0" smtClean="0">
                <a:latin typeface="Calibri "/>
              </a:rPr>
              <a:t>you </a:t>
            </a:r>
            <a:r>
              <a:rPr lang="en-US" sz="2200" dirty="0">
                <a:latin typeface="Calibri "/>
              </a:rPr>
              <a:t>need to improve Ashley </a:t>
            </a:r>
            <a:r>
              <a:rPr lang="en-US" sz="2200" dirty="0" smtClean="0">
                <a:latin typeface="Calibri "/>
              </a:rPr>
              <a:t>Creek?</a:t>
            </a:r>
          </a:p>
          <a:p>
            <a:pPr lvl="1">
              <a:lnSpc>
                <a:spcPct val="120000"/>
              </a:lnSpc>
            </a:pPr>
            <a:r>
              <a:rPr lang="en-US" sz="2200" dirty="0">
                <a:latin typeface="Calibri "/>
              </a:rPr>
              <a:t>How it fits in the bigger picture?</a:t>
            </a:r>
            <a:endParaRPr lang="en-US" sz="2200" dirty="0" smtClean="0">
              <a:latin typeface="Calibri "/>
            </a:endParaRPr>
          </a:p>
          <a:p>
            <a:pPr lvl="1">
              <a:lnSpc>
                <a:spcPct val="120000"/>
              </a:lnSpc>
            </a:pPr>
            <a:r>
              <a:rPr lang="en-US" sz="2200" dirty="0" smtClean="0">
                <a:latin typeface="Calibri "/>
              </a:rPr>
              <a:t>People and programs that can provide financial and technical assistance.</a:t>
            </a:r>
          </a:p>
          <a:p>
            <a:pPr>
              <a:lnSpc>
                <a:spcPct val="120000"/>
              </a:lnSpc>
            </a:pPr>
            <a:r>
              <a:rPr lang="en-US" sz="2200" dirty="0" smtClean="0">
                <a:latin typeface="Calibri "/>
              </a:rPr>
              <a:t>Next steps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DEEFFE"/>
              </a:clrFrom>
              <a:clrTo>
                <a:srgbClr val="DEE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5676" y="4994974"/>
            <a:ext cx="3760741" cy="176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1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750326"/>
            <a:ext cx="5729611" cy="110767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30862" y="328682"/>
            <a:ext cx="3772442" cy="105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1"/>
                </a:solidFill>
              </a:rPr>
              <a:t>Solutions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430862" y="1246776"/>
            <a:ext cx="5118936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accent5"/>
                </a:solidFill>
              </a:rPr>
              <a:t>Improve instream </a:t>
            </a:r>
            <a:r>
              <a:rPr lang="en-US" sz="2400" b="1" dirty="0">
                <a:solidFill>
                  <a:schemeClr val="accent5"/>
                </a:solidFill>
              </a:rPr>
              <a:t>discharge </a:t>
            </a:r>
            <a:r>
              <a:rPr lang="en-US" sz="2400" dirty="0"/>
              <a:t>conditions</a:t>
            </a:r>
            <a:r>
              <a:rPr lang="en-US" sz="2400" b="1" dirty="0">
                <a:solidFill>
                  <a:schemeClr val="accent5"/>
                </a:solidFill>
              </a:rPr>
              <a:t> </a:t>
            </a:r>
            <a:r>
              <a:rPr lang="en-US" sz="2400" dirty="0"/>
              <a:t>during the hottest summer </a:t>
            </a:r>
            <a:r>
              <a:rPr lang="en-US" sz="2400" dirty="0" smtClean="0"/>
              <a:t>months: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Increase target: 15% in Middle Ashley Creek</a:t>
            </a:r>
            <a:endParaRPr lang="en-US" sz="1600" dirty="0" smtClean="0"/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dirty="0" smtClean="0"/>
              <a:t>Temperature, water flows </a:t>
            </a:r>
            <a:endParaRPr lang="en-US" sz="2400" i="1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5"/>
                </a:solidFill>
              </a:rPr>
              <a:t>Maintain stream channel </a:t>
            </a:r>
            <a:r>
              <a:rPr lang="en-US" sz="2400" b="1" dirty="0" smtClean="0">
                <a:solidFill>
                  <a:schemeClr val="accent5"/>
                </a:solidFill>
              </a:rPr>
              <a:t>widths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Upper AC: 16 </a:t>
            </a:r>
            <a:r>
              <a:rPr lang="en-US" dirty="0"/>
              <a:t>– 25 </a:t>
            </a:r>
            <a:r>
              <a:rPr lang="en-US" dirty="0" smtClean="0"/>
              <a:t>ft.</a:t>
            </a:r>
            <a:r>
              <a:rPr lang="en-US" sz="1400" dirty="0" smtClean="0"/>
              <a:t>; </a:t>
            </a:r>
            <a:r>
              <a:rPr lang="en-US" dirty="0" smtClean="0"/>
              <a:t>Middle AC: 24 </a:t>
            </a:r>
            <a:r>
              <a:rPr lang="en-US" dirty="0"/>
              <a:t>– 42 ft. </a:t>
            </a:r>
            <a:r>
              <a:rPr lang="en-US" sz="1400" dirty="0" smtClean="0"/>
              <a:t>, </a:t>
            </a:r>
            <a:r>
              <a:rPr lang="en-US" dirty="0" smtClean="0"/>
              <a:t>Lower AC: 26 </a:t>
            </a:r>
            <a:r>
              <a:rPr lang="en-US" dirty="0"/>
              <a:t>– 94 ft. </a:t>
            </a:r>
            <a:endParaRPr lang="en-US" sz="24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chemeClr val="bg2">
                    <a:lumMod val="25000"/>
                  </a:schemeClr>
                </a:solidFill>
              </a:rPr>
              <a:t>Temperature, erosion</a:t>
            </a:r>
            <a:endParaRPr lang="en-US" i="1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accent5"/>
                </a:solidFill>
              </a:rPr>
              <a:t>Protect </a:t>
            </a:r>
            <a:r>
              <a:rPr lang="en-US" sz="2400" b="1" dirty="0">
                <a:solidFill>
                  <a:schemeClr val="accent5"/>
                </a:solidFill>
              </a:rPr>
              <a:t>wetlands, floodplain, riparian </a:t>
            </a:r>
            <a:r>
              <a:rPr lang="en-US" sz="2400" b="1" dirty="0" smtClean="0">
                <a:solidFill>
                  <a:schemeClr val="accent5"/>
                </a:solidFill>
              </a:rPr>
              <a:t>areas</a:t>
            </a:r>
            <a:endParaRPr lang="en-US" sz="2400" b="1" i="1" dirty="0" smtClean="0">
              <a:solidFill>
                <a:schemeClr val="accent5"/>
              </a:solidFill>
            </a:endParaRP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dirty="0" smtClean="0"/>
              <a:t>Temperature, </a:t>
            </a:r>
            <a:r>
              <a:rPr lang="en-US" i="1" dirty="0"/>
              <a:t>sediments, </a:t>
            </a:r>
            <a:r>
              <a:rPr lang="en-US" i="1" dirty="0" smtClean="0"/>
              <a:t>nutrients</a:t>
            </a:r>
            <a:endParaRPr lang="en-US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400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02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9798" y="3640011"/>
            <a:ext cx="3594202" cy="321798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6473952" y="5614416"/>
            <a:ext cx="2414016" cy="1243584"/>
          </a:xfrm>
          <a:prstGeom prst="ellipse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9798" y="-25061"/>
            <a:ext cx="3655067" cy="299285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5000">
                <a:schemeClr val="accent1">
                  <a:lumMod val="45000"/>
                  <a:lumOff val="5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28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302326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04688"/>
            <a:ext cx="9144000" cy="135331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30862" y="245877"/>
            <a:ext cx="7886700" cy="741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1"/>
                </a:solidFill>
              </a:rPr>
              <a:t>Solutions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84048" y="1340579"/>
            <a:ext cx="7412415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accent5"/>
                </a:solidFill>
              </a:rPr>
              <a:t>Inspect and maintain septic systems</a:t>
            </a:r>
            <a:r>
              <a:rPr lang="en-US" sz="2400" dirty="0" smtClean="0"/>
              <a:t> and </a:t>
            </a:r>
            <a:r>
              <a:rPr lang="en-US" sz="2400" dirty="0" smtClean="0"/>
              <a:t>replace old ones (15-30 years old).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dirty="0" smtClean="0"/>
              <a:t>Nutrients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accent5"/>
                </a:solidFill>
              </a:rPr>
              <a:t>Build </a:t>
            </a:r>
            <a:r>
              <a:rPr lang="en-US" sz="2400" b="1" dirty="0">
                <a:solidFill>
                  <a:schemeClr val="accent5"/>
                </a:solidFill>
              </a:rPr>
              <a:t>in upland </a:t>
            </a:r>
            <a:r>
              <a:rPr lang="en-US" sz="2400" b="1" dirty="0" smtClean="0">
                <a:solidFill>
                  <a:schemeClr val="accent5"/>
                </a:solidFill>
              </a:rPr>
              <a:t>areas and other suburban BMPs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dirty="0" smtClean="0"/>
              <a:t>Nutrients</a:t>
            </a:r>
            <a:r>
              <a:rPr lang="en-US" i="1" dirty="0"/>
              <a:t>, </a:t>
            </a:r>
            <a:r>
              <a:rPr lang="en-US" i="1" dirty="0" smtClean="0"/>
              <a:t>sediments</a:t>
            </a:r>
            <a:endParaRPr lang="en-US" dirty="0" smtClean="0"/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 smtClean="0"/>
              <a:t>Flathead </a:t>
            </a:r>
            <a:r>
              <a:rPr lang="en-US" sz="2400" b="1" dirty="0"/>
              <a:t>Watershed Restoration Plan Recommendations </a:t>
            </a:r>
            <a:endParaRPr lang="en-US" sz="2400" b="1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/>
              <a:t>(p. 88-92 Best Management Practices for agriculture, suburban, forestry, stream restoration &amp; transportation; and p.59, Spring Cr.)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8408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04688"/>
            <a:ext cx="9144000" cy="135331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30862" y="132375"/>
            <a:ext cx="3772442" cy="928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1"/>
                </a:solidFill>
              </a:rPr>
              <a:t>Solutions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449150" y="931784"/>
            <a:ext cx="8530258" cy="5616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Flathead </a:t>
            </a:r>
            <a:r>
              <a:rPr lang="en-US" sz="2400" dirty="0"/>
              <a:t>Watershed Restoration Plan Recommendations (p.48)</a:t>
            </a:r>
          </a:p>
          <a:p>
            <a:endParaRPr lang="en-US" sz="1400" b="1" dirty="0"/>
          </a:p>
          <a:p>
            <a:r>
              <a:rPr lang="en-US" sz="2400" b="1" dirty="0" smtClean="0">
                <a:solidFill>
                  <a:schemeClr val="accent5"/>
                </a:solidFill>
              </a:rPr>
              <a:t>Urban Best Management Practices (BMPs)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Control/reduce stormwater runoff</a:t>
            </a:r>
          </a:p>
          <a:p>
            <a:endParaRPr lang="en-US" b="1" dirty="0" smtClean="0"/>
          </a:p>
          <a:p>
            <a:r>
              <a:rPr lang="en-US" sz="2400" b="1" dirty="0" smtClean="0">
                <a:solidFill>
                  <a:schemeClr val="accent5"/>
                </a:solidFill>
              </a:rPr>
              <a:t>Roads </a:t>
            </a:r>
            <a:r>
              <a:rPr lang="en-US" sz="2400" b="1" dirty="0">
                <a:solidFill>
                  <a:schemeClr val="accent5"/>
                </a:solidFill>
              </a:rPr>
              <a:t>and </a:t>
            </a:r>
            <a:r>
              <a:rPr lang="en-US" sz="2400" b="1" dirty="0" smtClean="0">
                <a:solidFill>
                  <a:schemeClr val="accent5"/>
                </a:solidFill>
              </a:rPr>
              <a:t>culverts BMPs</a:t>
            </a:r>
            <a:endParaRPr lang="en-US" sz="2400" b="1" dirty="0">
              <a:solidFill>
                <a:schemeClr val="accent5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Install and properly maintain culverts.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Minimizing </a:t>
            </a:r>
            <a:r>
              <a:rPr lang="en-US" sz="2400" dirty="0"/>
              <a:t>the number of roads constructed in the watershed</a:t>
            </a:r>
            <a:r>
              <a:rPr lang="en-US" sz="2400" dirty="0" smtClean="0"/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See Watershed Restoration Plan for more…</a:t>
            </a:r>
          </a:p>
          <a:p>
            <a:endParaRPr lang="en-US" dirty="0" smtClean="0"/>
          </a:p>
          <a:p>
            <a:r>
              <a:rPr lang="en-US" sz="2400" b="1" dirty="0" smtClean="0">
                <a:solidFill>
                  <a:schemeClr val="accent5"/>
                </a:solidFill>
              </a:rPr>
              <a:t>Timber </a:t>
            </a:r>
            <a:r>
              <a:rPr lang="en-US" sz="2400" b="1" dirty="0">
                <a:solidFill>
                  <a:schemeClr val="accent5"/>
                </a:solidFill>
              </a:rPr>
              <a:t>harvesting BMPs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Use logging systems that best fit the topography, soil type, and season, and minimize soil disturbance.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Avoid harvesting near stream banks.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9486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Ashley Creek Landowner meeting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57326"/>
            <a:ext cx="7886700" cy="521619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sz="2200" dirty="0" smtClean="0">
                <a:latin typeface="Calibri "/>
              </a:rPr>
              <a:t>What can we do to make Ashley Creek healthier?</a:t>
            </a:r>
          </a:p>
          <a:p>
            <a:pPr lvl="1">
              <a:lnSpc>
                <a:spcPct val="120000"/>
              </a:lnSpc>
            </a:pPr>
            <a:r>
              <a:rPr lang="en-US" sz="2200" dirty="0">
                <a:latin typeface="Calibri "/>
              </a:rPr>
              <a:t>People and programs that can provide financial and technical assistance.</a:t>
            </a:r>
          </a:p>
          <a:p>
            <a:pPr lvl="1">
              <a:lnSpc>
                <a:spcPct val="120000"/>
              </a:lnSpc>
            </a:pPr>
            <a:r>
              <a:rPr lang="en-US" sz="2200" dirty="0" smtClean="0">
                <a:latin typeface="Calibri "/>
              </a:rPr>
              <a:t>What </a:t>
            </a:r>
            <a:r>
              <a:rPr lang="en-US" sz="2200" dirty="0">
                <a:latin typeface="Calibri "/>
              </a:rPr>
              <a:t>help would </a:t>
            </a:r>
            <a:r>
              <a:rPr lang="en-US" sz="2200" dirty="0" smtClean="0">
                <a:latin typeface="Calibri "/>
              </a:rPr>
              <a:t>you </a:t>
            </a:r>
            <a:r>
              <a:rPr lang="en-US" sz="2200" dirty="0">
                <a:latin typeface="Calibri "/>
              </a:rPr>
              <a:t>need to improve Ashley </a:t>
            </a:r>
            <a:r>
              <a:rPr lang="en-US" sz="2200" dirty="0" smtClean="0">
                <a:latin typeface="Calibri "/>
              </a:rPr>
              <a:t>Creek</a:t>
            </a:r>
          </a:p>
          <a:p>
            <a:pPr lvl="1">
              <a:lnSpc>
                <a:spcPct val="120000"/>
              </a:lnSpc>
            </a:pPr>
            <a:r>
              <a:rPr lang="en-US" sz="2200" dirty="0" smtClean="0">
                <a:latin typeface="Calibri "/>
              </a:rPr>
              <a:t>Brainstorm solutions and next steps:</a:t>
            </a:r>
            <a:r>
              <a:rPr lang="en-US" sz="2100" dirty="0" smtClean="0">
                <a:latin typeface="Calibri "/>
              </a:rPr>
              <a:t> how do concerns/solutions fit or are missing in the </a:t>
            </a:r>
            <a:r>
              <a:rPr lang="en-US" sz="2100" dirty="0">
                <a:latin typeface="Calibri "/>
              </a:rPr>
              <a:t>larger </a:t>
            </a:r>
            <a:r>
              <a:rPr lang="en-US" sz="2100" dirty="0" smtClean="0">
                <a:latin typeface="Calibri "/>
              </a:rPr>
              <a:t>picture.</a:t>
            </a:r>
            <a:endParaRPr lang="en-US" dirty="0" smtClean="0">
              <a:latin typeface="Calibri "/>
            </a:endParaRPr>
          </a:p>
          <a:p>
            <a:pPr>
              <a:lnSpc>
                <a:spcPct val="120000"/>
              </a:lnSpc>
            </a:pPr>
            <a:r>
              <a:rPr lang="en-US" sz="2200" dirty="0" smtClean="0">
                <a:latin typeface="Calibri "/>
              </a:rPr>
              <a:t>Next </a:t>
            </a:r>
            <a:r>
              <a:rPr lang="en-US" sz="2200" dirty="0" smtClean="0">
                <a:latin typeface="Calibri "/>
              </a:rPr>
              <a:t>steps</a:t>
            </a:r>
          </a:p>
          <a:p>
            <a:pPr lvl="1">
              <a:lnSpc>
                <a:spcPct val="120000"/>
              </a:lnSpc>
            </a:pPr>
            <a:r>
              <a:rPr lang="en-US" sz="2200" dirty="0" smtClean="0">
                <a:latin typeface="Calibri "/>
              </a:rPr>
              <a:t>Talk to program staff about how they can help you. </a:t>
            </a:r>
          </a:p>
          <a:p>
            <a:pPr lvl="1">
              <a:lnSpc>
                <a:spcPct val="120000"/>
              </a:lnSpc>
            </a:pPr>
            <a:r>
              <a:rPr lang="en-US" sz="2200" dirty="0" smtClean="0">
                <a:latin typeface="Calibri "/>
              </a:rPr>
              <a:t>Sign up for cost-share program(s).</a:t>
            </a:r>
          </a:p>
          <a:p>
            <a:pPr lvl="1">
              <a:lnSpc>
                <a:spcPct val="120000"/>
              </a:lnSpc>
            </a:pPr>
            <a:r>
              <a:rPr lang="en-US" sz="2200" dirty="0">
                <a:latin typeface="Calibri "/>
              </a:rPr>
              <a:t>Sign up for site visit to your property or a location of </a:t>
            </a:r>
            <a:r>
              <a:rPr lang="en-US" sz="2200" dirty="0" smtClean="0">
                <a:latin typeface="Calibri "/>
              </a:rPr>
              <a:t>interest.</a:t>
            </a:r>
            <a:endParaRPr lang="en-US" sz="2200" dirty="0">
              <a:latin typeface="Calibri "/>
            </a:endParaRPr>
          </a:p>
          <a:p>
            <a:pPr lvl="1">
              <a:lnSpc>
                <a:spcPct val="120000"/>
              </a:lnSpc>
            </a:pPr>
            <a:r>
              <a:rPr lang="en-US" sz="2200" dirty="0" smtClean="0">
                <a:latin typeface="Calibri "/>
              </a:rPr>
              <a:t>Recommend others who should be in this conversation.</a:t>
            </a:r>
          </a:p>
          <a:p>
            <a:pPr lvl="1">
              <a:lnSpc>
                <a:spcPct val="120000"/>
              </a:lnSpc>
            </a:pPr>
            <a:r>
              <a:rPr lang="en-US" sz="2200" dirty="0" smtClean="0">
                <a:latin typeface="Calibri "/>
              </a:rPr>
              <a:t>Assess concerns, interests, needs and follow up with individuals and other landowner to seek solution.</a:t>
            </a:r>
            <a:endParaRPr lang="en-US" sz="2200" dirty="0"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424406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750326"/>
            <a:ext cx="9144001" cy="11076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06474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Landowner Assistance Programs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1601"/>
            <a:ext cx="8021574" cy="5010911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/>
              <a:t>Flathead </a:t>
            </a:r>
            <a:r>
              <a:rPr lang="en-US" b="1" dirty="0"/>
              <a:t>Conservation District </a:t>
            </a:r>
            <a:r>
              <a:rPr lang="en-US" dirty="0"/>
              <a:t>Cost-Share program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Flathead Conservation District Seedling Program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/>
              <a:t>Ranching for Rivers </a:t>
            </a:r>
            <a:r>
              <a:rPr lang="en-US" dirty="0"/>
              <a:t>Cost-Share program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/>
              <a:t>Department of Environmental Quality </a:t>
            </a:r>
            <a:r>
              <a:rPr lang="en-US" dirty="0"/>
              <a:t>319 grants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/>
              <a:t>USDA Natural Resource Conservation Service </a:t>
            </a:r>
            <a:r>
              <a:rPr lang="en-US" dirty="0"/>
              <a:t>Conservation Programs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/>
              <a:t>Flathead </a:t>
            </a:r>
            <a:r>
              <a:rPr lang="en-US" b="1" dirty="0"/>
              <a:t>River Steward Program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/>
              <a:t>Montana Fish, Wildlife and Parks </a:t>
            </a:r>
            <a:r>
              <a:rPr lang="en-US" dirty="0"/>
              <a:t>Future Fisheries Improvement </a:t>
            </a:r>
            <a:r>
              <a:rPr lang="en-US" dirty="0" smtClean="0"/>
              <a:t>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55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7037" y="551330"/>
            <a:ext cx="9518073" cy="615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3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273" y="1716505"/>
            <a:ext cx="8520759" cy="334518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33452" y="437261"/>
            <a:ext cx="7772400" cy="920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smtClean="0">
                <a:latin typeface="Lucida Calligraphy" panose="03010101010101010101" pitchFamily="66" charset="0"/>
              </a:rPr>
              <a:t>Ashley Creek Landowners</a:t>
            </a:r>
            <a:endParaRPr lang="en-US" sz="4800" dirty="0">
              <a:latin typeface="Lucida Calligraphy" panose="03010101010101010101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0910" y="5434183"/>
            <a:ext cx="8114942" cy="813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9000"/>
              </a:lnSpc>
              <a:spcAft>
                <a:spcPts val="600"/>
              </a:spcAft>
            </a:pPr>
            <a:r>
              <a:rPr lang="en-US" b="1" kern="1400" dirty="0" smtClean="0">
                <a:solidFill>
                  <a:srgbClr val="000000"/>
                </a:solidFill>
                <a:latin typeface="Lucida Calligraphy" panose="03010101010101010101" pitchFamily="66" charset="0"/>
              </a:rPr>
              <a:t>Thank you for joining your neighbors to find solutions for </a:t>
            </a:r>
          </a:p>
          <a:p>
            <a:pPr algn="ctr">
              <a:lnSpc>
                <a:spcPct val="119000"/>
              </a:lnSpc>
              <a:spcAft>
                <a:spcPts val="600"/>
              </a:spcAft>
            </a:pPr>
            <a:r>
              <a:rPr lang="en-US" b="1" kern="1400" dirty="0" smtClean="0">
                <a:solidFill>
                  <a:srgbClr val="000000"/>
                </a:solidFill>
                <a:latin typeface="Lucida Calligraphy" panose="03010101010101010101" pitchFamily="66" charset="0"/>
              </a:rPr>
              <a:t>Ashley Creek.</a:t>
            </a:r>
            <a:endParaRPr lang="en-US" kern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16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2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7908925" y="6688138"/>
            <a:ext cx="11620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>
                <a:solidFill>
                  <a:schemeClr val="bg2"/>
                </a:solidFill>
              </a:rPr>
              <a:t>UNCE, Reno, NV</a:t>
            </a:r>
          </a:p>
        </p:txBody>
      </p:sp>
      <p:pic>
        <p:nvPicPr>
          <p:cNvPr id="8199" name="Picture 7" descr="7288-21.tif                                                    00015A57&#10;Media Works 2                  B42CF12E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94456" y="6441928"/>
            <a:ext cx="6746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 dirty="0"/>
              <a:t>Montana</a:t>
            </a:r>
          </a:p>
        </p:txBody>
      </p:sp>
      <p:graphicFrame>
        <p:nvGraphicFramePr>
          <p:cNvPr id="2" name="Object 49"/>
          <p:cNvGraphicFramePr>
            <a:graphicFrameLocks noChangeAspect="1"/>
          </p:cNvGraphicFramePr>
          <p:nvPr>
            <p:extLst/>
          </p:nvPr>
        </p:nvGraphicFramePr>
        <p:xfrm>
          <a:off x="431800" y="340964"/>
          <a:ext cx="8417732" cy="5477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7131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5"/>
          <p:cNvGraphicFramePr>
            <a:graphicFrameLocks noChangeAspect="1"/>
          </p:cNvGraphicFramePr>
          <p:nvPr>
            <p:extLst/>
          </p:nvPr>
        </p:nvGraphicFramePr>
        <p:xfrm>
          <a:off x="3175" y="481013"/>
          <a:ext cx="9166225" cy="5857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7750" name="Text Box 6"/>
          <p:cNvSpPr txBox="1">
            <a:spLocks noChangeArrowheads="1"/>
          </p:cNvSpPr>
          <p:nvPr/>
        </p:nvSpPr>
        <p:spPr bwMode="auto">
          <a:xfrm>
            <a:off x="6248400" y="6477000"/>
            <a:ext cx="2732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>
            <a:spAutoFit/>
          </a:bodyPr>
          <a:lstStyle/>
          <a:p>
            <a:r>
              <a:rPr lang="en-US" altLang="en-US" sz="1600" b="0" dirty="0">
                <a:solidFill>
                  <a:srgbClr val="0B0B0B"/>
                </a:solidFill>
                <a:latin typeface="Times" panose="02020603050405020304" pitchFamily="18" charset="0"/>
              </a:rPr>
              <a:t>http://waterdata.usgs.gov/nwis/</a:t>
            </a:r>
          </a:p>
        </p:txBody>
      </p:sp>
    </p:spTree>
    <p:extLst>
      <p:ext uri="{BB962C8B-B14F-4D97-AF65-F5344CB8AC3E}">
        <p14:creationId xmlns:p14="http://schemas.microsoft.com/office/powerpoint/2010/main" val="179569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0332" y="544472"/>
            <a:ext cx="29150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Ashley </a:t>
            </a:r>
            <a:r>
              <a:rPr lang="en-US" sz="3200" b="1" dirty="0" smtClean="0"/>
              <a:t>Creek</a:t>
            </a:r>
          </a:p>
          <a:p>
            <a:r>
              <a:rPr lang="en-US" sz="3200" b="1" dirty="0" smtClean="0"/>
              <a:t>Watershed</a:t>
            </a:r>
            <a:endParaRPr lang="en-US" sz="3200" b="1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9845" y="0"/>
            <a:ext cx="530091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9845" y="0"/>
            <a:ext cx="5304765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6241" y="1740195"/>
            <a:ext cx="353550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324 square </a:t>
            </a:r>
            <a:r>
              <a:rPr lang="en-US" dirty="0"/>
              <a:t>miles (</a:t>
            </a:r>
            <a:r>
              <a:rPr lang="en-US" dirty="0" smtClean="0"/>
              <a:t>207,360 acres)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177 miles </a:t>
            </a:r>
            <a:r>
              <a:rPr lang="en-US" dirty="0" smtClean="0"/>
              <a:t>of stream 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Ashley Creek: 43.2 miles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 smtClean="0"/>
              <a:t>Soils</a:t>
            </a:r>
            <a:r>
              <a:rPr lang="en-US" dirty="0" smtClean="0"/>
              <a:t>: 66% of area has </a:t>
            </a:r>
            <a:r>
              <a:rPr lang="en-US" b="1" dirty="0" smtClean="0"/>
              <a:t>highly erodible soils</a:t>
            </a:r>
            <a:r>
              <a:rPr lang="en-US" dirty="0" smtClean="0"/>
              <a:t>, and only 5</a:t>
            </a:r>
            <a:r>
              <a:rPr lang="en-US" dirty="0"/>
              <a:t>% of the classified area is considered </a:t>
            </a:r>
            <a:r>
              <a:rPr lang="en-US" dirty="0" smtClean="0"/>
              <a:t>low-susceptibility to erosion. </a:t>
            </a:r>
            <a:endParaRPr lang="en-US" dirty="0"/>
          </a:p>
          <a:p>
            <a:endParaRPr lang="en-US" dirty="0" smtClean="0"/>
          </a:p>
          <a:p>
            <a:r>
              <a:rPr lang="en-US" b="1" dirty="0" smtClean="0"/>
              <a:t>Geology and water:</a:t>
            </a:r>
            <a:r>
              <a:rPr lang="en-US" dirty="0" smtClean="0"/>
              <a:t> Most wells </a:t>
            </a:r>
            <a:r>
              <a:rPr lang="en-US" dirty="0"/>
              <a:t>are in bedrock </a:t>
            </a:r>
            <a:r>
              <a:rPr lang="en-US" dirty="0" smtClean="0"/>
              <a:t>(74% Belt rock in </a:t>
            </a:r>
            <a:r>
              <a:rPr lang="en-US" dirty="0"/>
              <a:t>Salish </a:t>
            </a:r>
            <a:r>
              <a:rPr lang="en-US" dirty="0" smtClean="0"/>
              <a:t>Mountains) and </a:t>
            </a:r>
            <a:r>
              <a:rPr lang="en-US" dirty="0"/>
              <a:t>shallow alluvium </a:t>
            </a:r>
            <a:r>
              <a:rPr lang="en-US" dirty="0" smtClean="0"/>
              <a:t>(12% in Flathead and </a:t>
            </a:r>
            <a:r>
              <a:rPr lang="en-US" dirty="0"/>
              <a:t>Stillwater-Swan Wooded </a:t>
            </a:r>
            <a:r>
              <a:rPr lang="en-US" dirty="0" smtClean="0"/>
              <a:t>valleys) and </a:t>
            </a:r>
            <a:r>
              <a:rPr lang="en-US" b="1" dirty="0"/>
              <a:t>are sensitive to surface </a:t>
            </a:r>
            <a:r>
              <a:rPr lang="en-US" b="1" dirty="0" smtClean="0"/>
              <a:t>contamination </a:t>
            </a:r>
            <a:r>
              <a:rPr lang="en-US" dirty="0" smtClean="0"/>
              <a:t>(bedrock cracks and fractures, and unconfined aquifers).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-1" y="1423704"/>
            <a:ext cx="9170755" cy="5434295"/>
            <a:chOff x="315614" y="1138532"/>
            <a:chExt cx="7149801" cy="4682177"/>
          </a:xfrm>
        </p:grpSpPr>
        <p:grpSp>
          <p:nvGrpSpPr>
            <p:cNvPr id="20" name="Group 19"/>
            <p:cNvGrpSpPr/>
            <p:nvPr/>
          </p:nvGrpSpPr>
          <p:grpSpPr>
            <a:xfrm>
              <a:off x="315614" y="1138532"/>
              <a:ext cx="7149801" cy="4682177"/>
              <a:chOff x="312883" y="1261951"/>
              <a:chExt cx="8594414" cy="5266681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2883" y="1261951"/>
                <a:ext cx="8594414" cy="5266681"/>
              </a:xfrm>
              <a:prstGeom prst="rect">
                <a:avLst/>
              </a:prstGeom>
            </p:spPr>
          </p:pic>
          <p:cxnSp>
            <p:nvCxnSpPr>
              <p:cNvPr id="25" name="Straight Connector 24"/>
              <p:cNvCxnSpPr/>
              <p:nvPr/>
            </p:nvCxnSpPr>
            <p:spPr>
              <a:xfrm flipH="1">
                <a:off x="6116595" y="2570205"/>
                <a:ext cx="1025610" cy="716692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3522512" y="4213654"/>
                <a:ext cx="839423" cy="886877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/>
            <p:cNvSpPr txBox="1"/>
            <p:nvPr/>
          </p:nvSpPr>
          <p:spPr>
            <a:xfrm>
              <a:off x="315614" y="1206136"/>
              <a:ext cx="2363211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Upper Ashley Cr.</a:t>
              </a:r>
            </a:p>
            <a:p>
              <a:pPr algn="ctr"/>
              <a:r>
                <a:rPr lang="en-US" sz="1400" b="1" dirty="0" smtClean="0"/>
                <a:t>Forested lands and </a:t>
              </a:r>
            </a:p>
            <a:p>
              <a:pPr algn="ctr"/>
              <a:r>
                <a:rPr lang="en-US" sz="1400" b="1" dirty="0" smtClean="0"/>
                <a:t>grazed agricultural meadows 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865682" y="1206136"/>
              <a:ext cx="2206437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Middle Ashley Cr.</a:t>
              </a:r>
            </a:p>
            <a:p>
              <a:pPr algn="ctr"/>
              <a:r>
                <a:rPr lang="en-US" sz="1400" b="1" dirty="0" smtClean="0"/>
                <a:t>Agricultural and residential</a:t>
              </a:r>
              <a:endParaRPr lang="en-US" sz="14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8978" y="1223791"/>
              <a:ext cx="2206437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Lower Ashley Cr.</a:t>
              </a:r>
            </a:p>
            <a:p>
              <a:pPr algn="ctr"/>
              <a:r>
                <a:rPr lang="en-US" sz="1400" b="1" dirty="0" smtClean="0"/>
                <a:t>Agricultural and residential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4042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65" y="305341"/>
            <a:ext cx="8565535" cy="6338133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466" y="326740"/>
            <a:ext cx="8568974" cy="631673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65" y="442544"/>
            <a:ext cx="8565535" cy="620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1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My Documents\SARE\NEWSCANS\STRMERO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8253" y="167306"/>
            <a:ext cx="4475747" cy="335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ULVRT5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0788" y="3540157"/>
            <a:ext cx="4421128" cy="329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OAD5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150" y="199390"/>
            <a:ext cx="4511019" cy="326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4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342" y="3524116"/>
            <a:ext cx="4462802" cy="335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11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C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0" y="928343"/>
            <a:ext cx="9144000" cy="4752809"/>
            <a:chOff x="0" y="607501"/>
            <a:chExt cx="9144000" cy="4752809"/>
          </a:xfrm>
        </p:grpSpPr>
        <p:grpSp>
          <p:nvGrpSpPr>
            <p:cNvPr id="10" name="Group 9"/>
            <p:cNvGrpSpPr/>
            <p:nvPr/>
          </p:nvGrpSpPr>
          <p:grpSpPr>
            <a:xfrm>
              <a:off x="0" y="607501"/>
              <a:ext cx="9144000" cy="4752809"/>
              <a:chOff x="0" y="607501"/>
              <a:chExt cx="9144000" cy="4752809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607501"/>
                <a:ext cx="9144000" cy="3543003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4150504"/>
                <a:ext cx="9144000" cy="1209806"/>
              </a:xfrm>
              <a:prstGeom prst="rect">
                <a:avLst/>
              </a:prstGeom>
            </p:spPr>
          </p:pic>
        </p:grpSp>
        <p:grpSp>
          <p:nvGrpSpPr>
            <p:cNvPr id="23" name="Group 22"/>
            <p:cNvGrpSpPr/>
            <p:nvPr/>
          </p:nvGrpSpPr>
          <p:grpSpPr>
            <a:xfrm>
              <a:off x="1533452" y="642389"/>
              <a:ext cx="6407201" cy="3818723"/>
              <a:chOff x="1517410" y="1284073"/>
              <a:chExt cx="6407201" cy="3818723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 flipH="1">
                <a:off x="6335290" y="2277035"/>
                <a:ext cx="764203" cy="70793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3466762" y="4425237"/>
                <a:ext cx="891570" cy="544142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1517410" y="2942794"/>
                <a:ext cx="1650235" cy="810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/>
                    </a:solidFill>
                  </a:rPr>
                  <a:t>Upper </a:t>
                </a:r>
              </a:p>
              <a:p>
                <a:pPr algn="ctr"/>
                <a:r>
                  <a:rPr lang="en-US" dirty="0" smtClean="0">
                    <a:solidFill>
                      <a:schemeClr val="bg1"/>
                    </a:solidFill>
                  </a:rPr>
                  <a:t>Ashley Creek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912546" y="1284073"/>
                <a:ext cx="1650235" cy="810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/>
                    </a:solidFill>
                  </a:rPr>
                  <a:t>Middle Ashley Creek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274376" y="4291818"/>
                <a:ext cx="1650235" cy="810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/>
                    </a:solidFill>
                  </a:rPr>
                  <a:t>Lower </a:t>
                </a:r>
              </a:p>
              <a:p>
                <a:pPr algn="ctr"/>
                <a:r>
                  <a:rPr lang="en-US" dirty="0" smtClean="0">
                    <a:solidFill>
                      <a:schemeClr val="bg1"/>
                    </a:solidFill>
                  </a:rPr>
                  <a:t>Ashley Creek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9006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" y="138023"/>
            <a:ext cx="8523978" cy="6498751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500" b="1" dirty="0" smtClean="0"/>
              <a:t>Map </a:t>
            </a:r>
            <a:r>
              <a:rPr lang="en-US" sz="3500" b="1" dirty="0" smtClean="0"/>
              <a:t>your concerns </a:t>
            </a:r>
            <a:r>
              <a:rPr lang="en-US" sz="3500" b="1" dirty="0" smtClean="0"/>
              <a:t>and solutions</a:t>
            </a:r>
          </a:p>
          <a:p>
            <a:pPr>
              <a:lnSpc>
                <a:spcPct val="120000"/>
              </a:lnSpc>
            </a:pPr>
            <a:r>
              <a:rPr lang="en-US" sz="2600" dirty="0">
                <a:latin typeface="Calibri "/>
              </a:rPr>
              <a:t>Go around </a:t>
            </a:r>
            <a:r>
              <a:rPr lang="en-US" sz="2600" dirty="0" smtClean="0">
                <a:latin typeface="Calibri "/>
              </a:rPr>
              <a:t>introductions, what </a:t>
            </a:r>
            <a:r>
              <a:rPr lang="en-US" sz="2600" dirty="0">
                <a:latin typeface="Calibri "/>
              </a:rPr>
              <a:t>you hope to get out of </a:t>
            </a:r>
            <a:r>
              <a:rPr lang="en-US" sz="2600" dirty="0" smtClean="0">
                <a:latin typeface="Calibri "/>
              </a:rPr>
              <a:t>today.</a:t>
            </a:r>
          </a:p>
          <a:p>
            <a:pPr>
              <a:lnSpc>
                <a:spcPct val="120000"/>
              </a:lnSpc>
            </a:pPr>
            <a:r>
              <a:rPr lang="en-US" sz="2600" dirty="0" smtClean="0">
                <a:latin typeface="Calibri "/>
              </a:rPr>
              <a:t>Write your </a:t>
            </a:r>
            <a:r>
              <a:rPr lang="en-US" sz="2600" dirty="0">
                <a:latin typeface="Calibri "/>
              </a:rPr>
              <a:t>concern </a:t>
            </a:r>
            <a:r>
              <a:rPr lang="en-US" sz="2600" dirty="0" smtClean="0">
                <a:latin typeface="Calibri "/>
              </a:rPr>
              <a:t>or potential solution/project (notecards) and share </a:t>
            </a:r>
            <a:r>
              <a:rPr lang="en-US" sz="2600" dirty="0">
                <a:latin typeface="Calibri "/>
              </a:rPr>
              <a:t>with audience </a:t>
            </a:r>
            <a:r>
              <a:rPr lang="en-US" sz="2600" dirty="0" smtClean="0">
                <a:latin typeface="Calibri "/>
              </a:rPr>
              <a:t>(or </a:t>
            </a:r>
            <a:r>
              <a:rPr lang="en-US" sz="2600" dirty="0">
                <a:latin typeface="Calibri "/>
              </a:rPr>
              <a:t>hand to </a:t>
            </a:r>
            <a:r>
              <a:rPr lang="en-US" sz="2600" dirty="0" smtClean="0">
                <a:latin typeface="Calibri "/>
              </a:rPr>
              <a:t>organizer).</a:t>
            </a:r>
            <a:endParaRPr lang="en-US" sz="2600" dirty="0">
              <a:latin typeface="Calibri "/>
            </a:endParaRPr>
          </a:p>
          <a:p>
            <a:pPr>
              <a:lnSpc>
                <a:spcPct val="120000"/>
              </a:lnSpc>
            </a:pPr>
            <a:r>
              <a:rPr lang="en-US" sz="2600" dirty="0" smtClean="0">
                <a:latin typeface="Calibri "/>
              </a:rPr>
              <a:t>Show on map where your concerns/problems and actions is located. Use </a:t>
            </a:r>
            <a:r>
              <a:rPr lang="en-US" sz="2600" dirty="0">
                <a:latin typeface="Calibri "/>
              </a:rPr>
              <a:t>color dot(s</a:t>
            </a:r>
            <a:r>
              <a:rPr lang="en-US" sz="2600" dirty="0" smtClean="0">
                <a:latin typeface="Calibri "/>
              </a:rPr>
              <a:t>) to show: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300" dirty="0" smtClean="0">
              <a:latin typeface="Calibri "/>
            </a:endParaRPr>
          </a:p>
          <a:p>
            <a:pPr marL="695325" lvl="1" indent="0">
              <a:lnSpc>
                <a:spcPct val="100000"/>
              </a:lnSpc>
              <a:buNone/>
            </a:pPr>
            <a:r>
              <a:rPr lang="en-US" sz="2600" b="1" dirty="0" smtClean="0"/>
              <a:t>Concern or problem observed</a:t>
            </a:r>
            <a:endParaRPr lang="en-US" sz="2600" dirty="0" smtClean="0"/>
          </a:p>
          <a:p>
            <a:pPr marL="695325" lvl="1" indent="0">
              <a:lnSpc>
                <a:spcPct val="100000"/>
              </a:lnSpc>
              <a:buNone/>
            </a:pPr>
            <a:r>
              <a:rPr lang="en-US" sz="2100" dirty="0" smtClean="0"/>
              <a:t>Examples:</a:t>
            </a:r>
          </a:p>
          <a:p>
            <a:pPr marL="695325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100" dirty="0" smtClean="0"/>
              <a:t>	Loss of riparian habitat (historical, grazing, farming, urban development)</a:t>
            </a:r>
          </a:p>
          <a:p>
            <a:pPr marL="695325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100" dirty="0"/>
              <a:t>	</a:t>
            </a:r>
            <a:r>
              <a:rPr lang="en-US" sz="2100" dirty="0" smtClean="0"/>
              <a:t>Streambank erosion, </a:t>
            </a:r>
            <a:r>
              <a:rPr lang="en-US" sz="2100" dirty="0" err="1" smtClean="0"/>
              <a:t>downcutting</a:t>
            </a:r>
            <a:r>
              <a:rPr lang="en-US" sz="2100" dirty="0" smtClean="0"/>
              <a:t>, culvert problem</a:t>
            </a:r>
          </a:p>
          <a:p>
            <a:pPr marL="695325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100" dirty="0"/>
              <a:t>	</a:t>
            </a:r>
            <a:r>
              <a:rPr lang="en-US" sz="2100" dirty="0" smtClean="0"/>
              <a:t>Stream straightening / channelization </a:t>
            </a:r>
            <a:endParaRPr lang="en-US" sz="2100" dirty="0"/>
          </a:p>
          <a:p>
            <a:pPr marL="695325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100" dirty="0" smtClean="0"/>
              <a:t>	Stormwater runoff (roads, lawns)</a:t>
            </a:r>
          </a:p>
          <a:p>
            <a:pPr marL="695325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100" dirty="0"/>
              <a:t>	</a:t>
            </a:r>
            <a:r>
              <a:rPr lang="en-US" sz="2100" dirty="0" smtClean="0"/>
              <a:t>Low </a:t>
            </a:r>
            <a:r>
              <a:rPr lang="en-US" sz="2100" dirty="0"/>
              <a:t>water flows or creek </a:t>
            </a:r>
            <a:r>
              <a:rPr lang="en-US" sz="2100" dirty="0" smtClean="0"/>
              <a:t>dewatering</a:t>
            </a:r>
          </a:p>
          <a:p>
            <a:pPr marL="695325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100" dirty="0"/>
              <a:t>	</a:t>
            </a:r>
            <a:r>
              <a:rPr lang="en-US" sz="2100" dirty="0" smtClean="0"/>
              <a:t>Algae, nutrient inputs</a:t>
            </a:r>
          </a:p>
          <a:p>
            <a:pPr marL="695325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100" dirty="0" smtClean="0"/>
              <a:t>	Point </a:t>
            </a:r>
            <a:r>
              <a:rPr lang="en-US" sz="2100" dirty="0"/>
              <a:t>pollution </a:t>
            </a:r>
            <a:r>
              <a:rPr lang="en-US" sz="2100" dirty="0" smtClean="0"/>
              <a:t>source</a:t>
            </a:r>
          </a:p>
          <a:p>
            <a:pPr marL="695325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100" dirty="0" smtClean="0"/>
              <a:t>	Invasive species, other…</a:t>
            </a:r>
          </a:p>
          <a:p>
            <a:pPr marL="695325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100" dirty="0" smtClean="0"/>
              <a:t>	</a:t>
            </a:r>
            <a:r>
              <a:rPr lang="en-US" sz="2100" dirty="0"/>
              <a:t>	</a:t>
            </a:r>
            <a:endParaRPr lang="en-US" sz="800" dirty="0"/>
          </a:p>
          <a:p>
            <a:pPr marL="695325" lvl="1" indent="0">
              <a:lnSpc>
                <a:spcPct val="100000"/>
              </a:lnSpc>
              <a:buNone/>
            </a:pPr>
            <a:r>
              <a:rPr lang="en-US" sz="2600" b="1" dirty="0" smtClean="0"/>
              <a:t>Desired action or potential </a:t>
            </a:r>
            <a:r>
              <a:rPr lang="en-US" sz="2600" b="1" dirty="0" smtClean="0"/>
              <a:t>project			Other</a:t>
            </a:r>
            <a:endParaRPr lang="en-US" sz="2600" dirty="0" smtClean="0"/>
          </a:p>
          <a:p>
            <a:pPr marL="695325" lvl="1" indent="-238125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 dirty="0" smtClean="0"/>
              <a:t>	</a:t>
            </a:r>
            <a:r>
              <a:rPr lang="en-US" sz="2200" dirty="0" smtClean="0"/>
              <a:t>Examples</a:t>
            </a:r>
            <a:r>
              <a:rPr lang="en-US" sz="2200" dirty="0"/>
              <a:t>:</a:t>
            </a:r>
          </a:p>
          <a:p>
            <a:pPr marL="695325" lvl="1" indent="-238125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dirty="0" smtClean="0"/>
              <a:t>		</a:t>
            </a:r>
            <a:r>
              <a:rPr lang="en-US" sz="2100" dirty="0" smtClean="0"/>
              <a:t>Stream banks restoration</a:t>
            </a:r>
          </a:p>
          <a:p>
            <a:pPr marL="695325" lvl="1" indent="-238125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100" dirty="0"/>
              <a:t>	</a:t>
            </a:r>
            <a:r>
              <a:rPr lang="en-US" sz="2100" dirty="0" smtClean="0"/>
              <a:t>	Riparian </a:t>
            </a:r>
            <a:r>
              <a:rPr lang="en-US" sz="2100" dirty="0" smtClean="0"/>
              <a:t>planting</a:t>
            </a:r>
            <a:endParaRPr lang="en-US" sz="2100" dirty="0" smtClean="0"/>
          </a:p>
          <a:p>
            <a:pPr marL="695325" lvl="1" indent="-238125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100" dirty="0"/>
              <a:t>	</a:t>
            </a:r>
            <a:r>
              <a:rPr lang="en-US" sz="2100" dirty="0" smtClean="0"/>
              <a:t>	Livestock fencing or improved grazing management</a:t>
            </a:r>
          </a:p>
          <a:p>
            <a:pPr marL="695325" lvl="1" indent="-238125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100" dirty="0"/>
              <a:t>	</a:t>
            </a:r>
            <a:r>
              <a:rPr lang="en-US" sz="2100" dirty="0" smtClean="0"/>
              <a:t>	Culvert replacement or other fix</a:t>
            </a:r>
          </a:p>
        </p:txBody>
      </p:sp>
      <p:sp>
        <p:nvSpPr>
          <p:cNvPr id="5" name="Oval 4"/>
          <p:cNvSpPr/>
          <p:nvPr/>
        </p:nvSpPr>
        <p:spPr>
          <a:xfrm>
            <a:off x="384048" y="2739983"/>
            <a:ext cx="578305" cy="525925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84048" y="4865298"/>
            <a:ext cx="562436" cy="532609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205728" y="4865297"/>
            <a:ext cx="562436" cy="53260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05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5979980"/>
              </p:ext>
            </p:extLst>
          </p:nvPr>
        </p:nvGraphicFramePr>
        <p:xfrm>
          <a:off x="619317" y="1045660"/>
          <a:ext cx="8085044" cy="42979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547219"/>
                <a:gridCol w="1477736"/>
                <a:gridCol w="1543122"/>
                <a:gridCol w="1516967"/>
              </a:tblGrid>
              <a:tr h="1075763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Water quality concerns</a:t>
                      </a:r>
                    </a:p>
                  </a:txBody>
                  <a:tcPr anchor="ctr"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Upper  </a:t>
                      </a:r>
                    </a:p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Ashley Cr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15.64 mi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anchor="ctr"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Middle Ashley Cr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14.17 mi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anchor="ctr"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Lower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Ashley Cr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13.17 mi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anchor="ctr">
                    <a:solidFill>
                      <a:srgbClr val="FFDD71"/>
                    </a:solidFill>
                  </a:tcPr>
                </a:tc>
              </a:tr>
              <a:tr h="640132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Sediment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ym typeface="Symbol" panose="05050102010706020507" pitchFamily="18" charset="2"/>
                        </a:rPr>
                        <a:t>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7BA6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ym typeface="Symbol" panose="05050102010706020507" pitchFamily="18" charset="2"/>
                        </a:rPr>
                        <a:t></a:t>
                      </a:r>
                      <a:endParaRPr lang="en-US" dirty="0"/>
                    </a:p>
                  </a:txBody>
                  <a:tcPr anchor="ctr">
                    <a:solidFill>
                      <a:srgbClr val="F7BA6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ym typeface="Symbol" panose="05050102010706020507" pitchFamily="18" charset="2"/>
                        </a:rPr>
                        <a:t></a:t>
                      </a:r>
                      <a:endParaRPr lang="en-US" dirty="0"/>
                    </a:p>
                  </a:txBody>
                  <a:tcPr anchor="ctr">
                    <a:solidFill>
                      <a:srgbClr val="F7BA69"/>
                    </a:solidFill>
                  </a:tcPr>
                </a:tc>
              </a:tr>
              <a:tr h="6401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Total Nitrogen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ym typeface="Symbol" panose="05050102010706020507" pitchFamily="18" charset="2"/>
                        </a:rPr>
                        <a:t></a:t>
                      </a:r>
                      <a:endParaRPr lang="en-US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ym typeface="Symbol" panose="05050102010706020507" pitchFamily="18" charset="2"/>
                        </a:rPr>
                        <a:t></a:t>
                      </a:r>
                      <a:endParaRPr lang="en-US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ym typeface="Symbol" panose="05050102010706020507" pitchFamily="18" charset="2"/>
                        </a:rPr>
                        <a:t></a:t>
                      </a:r>
                      <a:endParaRPr lang="en-US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401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Total Phosphorous</a:t>
                      </a:r>
                      <a:endParaRPr lang="en-US" sz="2400" u="sng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ym typeface="Symbol" panose="05050102010706020507" pitchFamily="18" charset="2"/>
                        </a:rPr>
                        <a:t></a:t>
                      </a:r>
                      <a:endParaRPr lang="en-US" dirty="0"/>
                    </a:p>
                  </a:txBody>
                  <a:tcPr anchor="ctr">
                    <a:solidFill>
                      <a:srgbClr val="CDAB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ym typeface="Symbol" panose="05050102010706020507" pitchFamily="18" charset="2"/>
                        </a:rPr>
                        <a:t></a:t>
                      </a:r>
                      <a:endParaRPr lang="en-US" dirty="0"/>
                    </a:p>
                  </a:txBody>
                  <a:tcPr anchor="ctr">
                    <a:solidFill>
                      <a:srgbClr val="B07AD8"/>
                    </a:solidFill>
                  </a:tcPr>
                </a:tc>
              </a:tr>
              <a:tr h="6401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Temperature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ym typeface="Symbol" panose="05050102010706020507" pitchFamily="18" charset="2"/>
                        </a:rPr>
                        <a:t></a:t>
                      </a:r>
                      <a:endParaRPr lang="en-US" dirty="0"/>
                    </a:p>
                  </a:txBody>
                  <a:tcPr anchor="ctr">
                    <a:solidFill>
                      <a:srgbClr val="FF9C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ym typeface="Symbol" panose="05050102010706020507" pitchFamily="18" charset="2"/>
                        </a:rPr>
                        <a:t></a:t>
                      </a:r>
                      <a:endParaRPr lang="en-US" dirty="0"/>
                    </a:p>
                  </a:txBody>
                  <a:tcPr anchor="ctr">
                    <a:solidFill>
                      <a:srgbClr val="FF9C75"/>
                    </a:solidFill>
                  </a:tcPr>
                </a:tc>
              </a:tr>
              <a:tr h="6401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Low flow alterations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ym typeface="Symbol" panose="05050102010706020507" pitchFamily="18" charset="2"/>
                        </a:rPr>
                        <a:t></a:t>
                      </a:r>
                      <a:endParaRPr lang="en-US" dirty="0"/>
                    </a:p>
                  </a:txBody>
                  <a:tcPr anchor="ctr">
                    <a:solidFill>
                      <a:srgbClr val="90E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FFF1E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19317" y="5478418"/>
            <a:ext cx="80850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 smtClean="0"/>
              <a:t>References:</a:t>
            </a:r>
            <a:r>
              <a:rPr lang="en-US" sz="1400" dirty="0" smtClean="0"/>
              <a:t> </a:t>
            </a:r>
            <a:endParaRPr lang="en-US" sz="1400" dirty="0" smtClean="0"/>
          </a:p>
          <a:p>
            <a:r>
              <a:rPr lang="en-US" sz="1400" dirty="0" smtClean="0"/>
              <a:t>2014 </a:t>
            </a:r>
            <a:r>
              <a:rPr lang="en-US" sz="1400" dirty="0" smtClean="0"/>
              <a:t>Tetra Tech</a:t>
            </a:r>
            <a:r>
              <a:rPr lang="en-US" sz="1400" dirty="0" smtClean="0"/>
              <a:t>, </a:t>
            </a:r>
            <a:r>
              <a:rPr lang="en-US" sz="1400" dirty="0" smtClean="0"/>
              <a:t>Ashley </a:t>
            </a:r>
            <a:r>
              <a:rPr lang="en-US" sz="1400" dirty="0"/>
              <a:t>Creek Watershed </a:t>
            </a:r>
            <a:r>
              <a:rPr lang="en-US" sz="1400" dirty="0" smtClean="0"/>
              <a:t>Characterization, MT </a:t>
            </a:r>
            <a:r>
              <a:rPr lang="en-US" sz="1400" dirty="0"/>
              <a:t>Dept. of Environmental </a:t>
            </a:r>
            <a:r>
              <a:rPr lang="en-US" sz="1400" dirty="0" smtClean="0"/>
              <a:t>Quality.</a:t>
            </a:r>
          </a:p>
          <a:p>
            <a:r>
              <a:rPr lang="en-US" sz="1400" dirty="0" smtClean="0"/>
              <a:t>2014 MT Dept. of Environmental Quality, Flathead-Stillwater </a:t>
            </a:r>
            <a:r>
              <a:rPr lang="en-US" sz="1400" dirty="0" smtClean="0"/>
              <a:t>Planning Area Nutrient, Sediment, Temperature TMDL and Water Quality Improvement Plan</a:t>
            </a:r>
            <a:r>
              <a:rPr lang="en-US" sz="1400" dirty="0" smtClean="0"/>
              <a:t>.</a:t>
            </a:r>
          </a:p>
          <a:p>
            <a:r>
              <a:rPr lang="en-US" sz="1400" dirty="0"/>
              <a:t>2017 Flathead-Stillwater Watershed Restoration Plan, Flathead Conservation District.</a:t>
            </a:r>
          </a:p>
          <a:p>
            <a:r>
              <a:rPr lang="en-US" sz="1400" dirty="0" smtClean="0"/>
              <a:t>2014 Flathead Lakers </a:t>
            </a:r>
            <a:r>
              <a:rPr lang="en-US" sz="1400" dirty="0"/>
              <a:t>Flathead Lake </a:t>
            </a:r>
            <a:r>
              <a:rPr lang="en-US" sz="1400" dirty="0" smtClean="0"/>
              <a:t>Watershed </a:t>
            </a:r>
            <a:r>
              <a:rPr lang="en-US" sz="1400" dirty="0"/>
              <a:t>Restoration Plan</a:t>
            </a:r>
            <a:endParaRPr lang="en-US" sz="1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571939" y="482043"/>
            <a:ext cx="4379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Water quality study findings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9163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70441" y="413227"/>
            <a:ext cx="7886700" cy="766483"/>
          </a:xfrm>
        </p:spPr>
        <p:txBody>
          <a:bodyPr/>
          <a:lstStyle/>
          <a:p>
            <a:r>
              <a:rPr lang="en-US" b="1" dirty="0" smtClean="0"/>
              <a:t>Sediment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381824" y="1162633"/>
            <a:ext cx="439344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 smtClean="0"/>
              <a:t>Causes and </a:t>
            </a:r>
            <a:r>
              <a:rPr lang="en-US" sz="2400" b="1" dirty="0" smtClean="0"/>
              <a:t>sources: </a:t>
            </a:r>
            <a:endParaRPr lang="en-US" sz="2400" b="1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streambank erosion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roads</a:t>
            </a:r>
            <a:endParaRPr lang="en-US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upland erosion </a:t>
            </a:r>
            <a:endParaRPr lang="en-US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urban areas</a:t>
            </a:r>
            <a:endParaRPr lang="en-US" sz="2400" dirty="0" smtClean="0"/>
          </a:p>
        </p:txBody>
      </p:sp>
      <p:pic>
        <p:nvPicPr>
          <p:cNvPr id="9" name="Picture 8" descr="ROAD5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824" y="3420296"/>
            <a:ext cx="4109965" cy="297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825" y="1179710"/>
            <a:ext cx="4228154" cy="2718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825" y="4600982"/>
            <a:ext cx="1667479" cy="17957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7340" y="4083831"/>
            <a:ext cx="2135728" cy="243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20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6276</TotalTime>
  <Words>2235</Words>
  <Application>Microsoft Office PowerPoint</Application>
  <PresentationFormat>On-screen Show (4:3)</PresentationFormat>
  <Paragraphs>439</Paragraphs>
  <Slides>29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Bell MT</vt:lpstr>
      <vt:lpstr>Calibri</vt:lpstr>
      <vt:lpstr>Calibri </vt:lpstr>
      <vt:lpstr>Calibri Light</vt:lpstr>
      <vt:lpstr>Lucida Calligraphy</vt:lpstr>
      <vt:lpstr>Symbol</vt:lpstr>
      <vt:lpstr>Times</vt:lpstr>
      <vt:lpstr>Office Theme</vt:lpstr>
      <vt:lpstr>Ashley Creek</vt:lpstr>
      <vt:lpstr>Ashley Creek Landowner meeting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Sediment</vt:lpstr>
      <vt:lpstr>PowerPoint Presentation</vt:lpstr>
      <vt:lpstr>PowerPoint Presentation</vt:lpstr>
      <vt:lpstr>Nutrients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Ashley Creek Landowner meeting</vt:lpstr>
      <vt:lpstr>Landowner Assistance Programs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Ashley Creek</dc:title>
  <dc:creator>Flathead Lakers</dc:creator>
  <cp:lastModifiedBy>Flathead Lakers</cp:lastModifiedBy>
  <cp:revision>348</cp:revision>
  <dcterms:created xsi:type="dcterms:W3CDTF">2018-11-23T16:24:15Z</dcterms:created>
  <dcterms:modified xsi:type="dcterms:W3CDTF">2018-11-29T01:05:53Z</dcterms:modified>
</cp:coreProperties>
</file>